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8288000" cy="10287000"/>
  <p:notesSz cx="6858000" cy="9144000"/>
  <p:embeddedFontLst>
    <p:embeddedFont>
      <p:font typeface="Poppins" pitchFamily="2" charset="77"/>
      <p:regular r:id="rId29"/>
      <p:bold r:id="rId30"/>
      <p:italic r:id="rId31"/>
      <p:boldItalic r:id="rId32"/>
    </p:embeddedFont>
    <p:embeddedFont>
      <p:font typeface="Poppins Bold" pitchFamily="2" charset="77"/>
      <p:regular r:id="rId33"/>
      <p:bold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81096" autoAdjust="0"/>
  </p:normalViewPr>
  <p:slideViewPr>
    <p:cSldViewPr>
      <p:cViewPr varScale="1">
        <p:scale>
          <a:sx n="58" d="100"/>
          <a:sy n="58" d="100"/>
        </p:scale>
        <p:origin x="2104" y="5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778EA1-7EE0-5D4C-B5F7-8A6D7634F22A}" type="datetimeFigureOut">
              <a:rPr lang="en-US" smtClean="0"/>
              <a:t>5/8/25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B9F677-6547-2D4F-BF2F-5A0A6E1F212F}" type="slidenum">
              <a:rPr lang="en-US" smtClean="0"/>
              <a:t>‹#›</a:t>
            </a:fld>
            <a:endParaRPr lang="en-US"/>
          </a:p>
        </p:txBody>
      </p:sp>
    </p:spTree>
    <p:extLst>
      <p:ext uri="{BB962C8B-B14F-4D97-AF65-F5344CB8AC3E}">
        <p14:creationId xmlns:p14="http://schemas.microsoft.com/office/powerpoint/2010/main" val="3323319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Hello everyone! My name is Sufiyan, and together with my teammates Deven and Satyansh, we're excited to share our project: AI vs Human-Generated Images.</a:t>
            </a:r>
          </a:p>
          <a:p>
            <a:r>
              <a:rPr lang="en-US" dirty="0"/>
              <a:t>Our goal behind this project was to find a reliable way to tell apart images made by humans from those generated by artificial intelligence. With the rise of deepfakes and AI-generated content, it’s becoming harder to trust what we see online.</a:t>
            </a:r>
          </a:p>
          <a:p>
            <a:r>
              <a:rPr lang="en-US" dirty="0"/>
              <a:t>Today, we'll briefly explain why this matters, how we built our AI detector using deep learning, and share some interesting results we found.</a:t>
            </a:r>
          </a:p>
        </p:txBody>
      </p:sp>
      <p:sp>
        <p:nvSpPr>
          <p:cNvPr id="4" name="Slide Number Placeholder 3"/>
          <p:cNvSpPr>
            <a:spLocks noGrp="1"/>
          </p:cNvSpPr>
          <p:nvPr>
            <p:ph type="sldNum" sz="quarter" idx="5"/>
          </p:nvPr>
        </p:nvSpPr>
        <p:spPr/>
        <p:txBody>
          <a:bodyPr/>
          <a:lstStyle/>
          <a:p>
            <a:fld id="{F8B9F677-6547-2D4F-BF2F-5A0A6E1F212F}" type="slidenum">
              <a:rPr lang="en-US" smtClean="0"/>
              <a:t>1</a:t>
            </a:fld>
            <a:endParaRPr lang="en-US"/>
          </a:p>
        </p:txBody>
      </p:sp>
    </p:spTree>
    <p:extLst>
      <p:ext uri="{BB962C8B-B14F-4D97-AF65-F5344CB8AC3E}">
        <p14:creationId xmlns:p14="http://schemas.microsoft.com/office/powerpoint/2010/main" val="2072043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So, what's a CNN, and why did we start with it? A Convolutional Neural Network is a type of model that is really good at processing images by looking for small patterns and building up from there. It uses convolution layers, which you can think of as small filters that scan over the image and pick out local features – for example, one filter might detect an edge or a texture. Importantly, the same filter is used across the whole image (that's called weight sharing), which dramatically reduces the number of parameters compared to a fully connected approach, and it helps the model learn efficiently. CNNs also typically include pooling layers after convolutions. Pooling basically </a:t>
            </a:r>
            <a:r>
              <a:rPr lang="en-US" dirty="0" err="1"/>
              <a:t>downsamples</a:t>
            </a:r>
            <a:r>
              <a:rPr lang="en-US" dirty="0"/>
              <a:t> the image representation, making the model a bit invariant to translations – in plain terms, if an object in the image moves a little, the pooled feature still captures it. Because CNNs focus on local patterns and use these efficiencies, they were a natural choice as our baseline model. We wanted to see how a straightforward CNN would perform on our dataset as an initial gauge of the problem's difficulty.</a:t>
            </a:r>
          </a:p>
        </p:txBody>
      </p:sp>
      <p:sp>
        <p:nvSpPr>
          <p:cNvPr id="4" name="Slide Number Placeholder 3"/>
          <p:cNvSpPr>
            <a:spLocks noGrp="1"/>
          </p:cNvSpPr>
          <p:nvPr>
            <p:ph type="sldNum" sz="quarter" idx="5"/>
          </p:nvPr>
        </p:nvSpPr>
        <p:spPr/>
        <p:txBody>
          <a:bodyPr/>
          <a:lstStyle/>
          <a:p>
            <a:fld id="{F8B9F677-6547-2D4F-BF2F-5A0A6E1F212F}" type="slidenum">
              <a:rPr lang="en-US" smtClean="0"/>
              <a:t>10</a:t>
            </a:fld>
            <a:endParaRPr lang="en-US"/>
          </a:p>
        </p:txBody>
      </p:sp>
    </p:spTree>
    <p:extLst>
      <p:ext uri="{BB962C8B-B14F-4D97-AF65-F5344CB8AC3E}">
        <p14:creationId xmlns:p14="http://schemas.microsoft.com/office/powerpoint/2010/main" val="3987842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Now let me outline our CNN architecture. We built a simple stack of four convolutional layers. Each conv layer used a small 3×3 filter and was followed by a Batch Normalization step and a </a:t>
            </a:r>
            <a:r>
              <a:rPr lang="en-US" dirty="0" err="1"/>
              <a:t>ReLU</a:t>
            </a:r>
            <a:r>
              <a:rPr lang="en-US" dirty="0"/>
              <a:t> activation to keep the training stable and non-linear, and then a Max Pooling layer to reduce the spatial size. After these 4 </a:t>
            </a:r>
            <a:r>
              <a:rPr lang="en-US" dirty="0" err="1"/>
              <a:t>convolution+pooling</a:t>
            </a:r>
            <a:r>
              <a:rPr lang="en-US" dirty="0"/>
              <a:t> blocks, we applied a Global Average Pooling layer, which essentially takes the average of each feature map from the last conv layer. This gives us a compact feature vector that we feed into a fully connected layer. That final dense layer outputs two numbers (one for "AI" and one for "Human"), and we apply </a:t>
            </a:r>
            <a:r>
              <a:rPr lang="en-US" dirty="0" err="1"/>
              <a:t>softmax</a:t>
            </a:r>
            <a:r>
              <a:rPr lang="en-US" dirty="0"/>
              <a:t> to get probabilities. This whole network ended up with about 2 million parameters in total and is roughly 9 layers deep if you count each conv and the final FC. We trained it from scratch using the </a:t>
            </a:r>
            <a:r>
              <a:rPr lang="en-US" dirty="0" err="1"/>
              <a:t>AdamW</a:t>
            </a:r>
            <a:r>
              <a:rPr lang="en-US" dirty="0"/>
              <a:t> optimizer with a learning rate of 1e-3. We used a batch size of 256 and trained for up to 10 epochs, stopping early if the validation accuracy stopped improving.</a:t>
            </a:r>
          </a:p>
        </p:txBody>
      </p:sp>
      <p:sp>
        <p:nvSpPr>
          <p:cNvPr id="4" name="Slide Number Placeholder 3"/>
          <p:cNvSpPr>
            <a:spLocks noGrp="1"/>
          </p:cNvSpPr>
          <p:nvPr>
            <p:ph type="sldNum" sz="quarter" idx="5"/>
          </p:nvPr>
        </p:nvSpPr>
        <p:spPr/>
        <p:txBody>
          <a:bodyPr/>
          <a:lstStyle/>
          <a:p>
            <a:fld id="{F8B9F677-6547-2D4F-BF2F-5A0A6E1F212F}" type="slidenum">
              <a:rPr lang="en-US" smtClean="0"/>
              <a:t>11</a:t>
            </a:fld>
            <a:endParaRPr lang="en-US"/>
          </a:p>
        </p:txBody>
      </p:sp>
    </p:spTree>
    <p:extLst>
      <p:ext uri="{BB962C8B-B14F-4D97-AF65-F5344CB8AC3E}">
        <p14:creationId xmlns:p14="http://schemas.microsoft.com/office/powerpoint/2010/main" val="5542749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How did our CNN actually do, and what difference did data augmentation make? Initially, we trained the CNN without any augmentation and found it started to overfit the training data. Its validation accuracy plateaued around 88–89%, which was a bit disappointing. Then we introduced those augmentations (random crops, flips, and rotations) during training. With augmented data, the model's validation accuracy jumped up to around 93%. Basically, the extra distorted images helped the CNN generalize better, closing the gap between training and validation performance by a notable margin (roughly a 4% improvement in </a:t>
            </a:r>
            <a:r>
              <a:rPr lang="en-US" dirty="0" err="1"/>
              <a:t>val</a:t>
            </a:r>
            <a:r>
              <a:rPr lang="en-US" dirty="0"/>
              <a:t> accuracy). We also analyzed the types of errors it made. The CNN tended to produce more false positives than false negatives – meaning it sometimes incorrectly flagged real images as AI-generated. It was sort of "playing it safe" by being quick to call something fake. This was an interesting bias in the baseline model's behavior.</a:t>
            </a:r>
          </a:p>
        </p:txBody>
      </p:sp>
      <p:sp>
        <p:nvSpPr>
          <p:cNvPr id="4" name="Slide Number Placeholder 3"/>
          <p:cNvSpPr>
            <a:spLocks noGrp="1"/>
          </p:cNvSpPr>
          <p:nvPr>
            <p:ph type="sldNum" sz="quarter" idx="5"/>
          </p:nvPr>
        </p:nvSpPr>
        <p:spPr/>
        <p:txBody>
          <a:bodyPr/>
          <a:lstStyle/>
          <a:p>
            <a:fld id="{F8B9F677-6547-2D4F-BF2F-5A0A6E1F212F}" type="slidenum">
              <a:rPr lang="en-US" smtClean="0"/>
              <a:t>12</a:t>
            </a:fld>
            <a:endParaRPr lang="en-US"/>
          </a:p>
        </p:txBody>
      </p:sp>
    </p:spTree>
    <p:extLst>
      <p:ext uri="{BB962C8B-B14F-4D97-AF65-F5344CB8AC3E}">
        <p14:creationId xmlns:p14="http://schemas.microsoft.com/office/powerpoint/2010/main" val="2856657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To summarize the baseline CNN's results: it reached about 93% accuracy on the validation set, with an F1 score roughly the same (0.93). We also looked at the ROC curve; the AUC was around 0.98, which indicates the model had pretty good discrimination between the two classes overall. However, 93% accuracy still means it was getting quite a few images wrong. For example, if our validation set of about 8,500 images, it misclassified roughly 600 of them. That's not great if you imagine those errors happening in a real-world scenario. So, clearly the baseline had room for improvement. This told us we likely needed a higher-capacity model – something more powerful – to push the accuracy higher. That's why we decided to try transfer learning with larger pre-trained networks next.</a:t>
            </a:r>
          </a:p>
        </p:txBody>
      </p:sp>
      <p:sp>
        <p:nvSpPr>
          <p:cNvPr id="4" name="Slide Number Placeholder 3"/>
          <p:cNvSpPr>
            <a:spLocks noGrp="1"/>
          </p:cNvSpPr>
          <p:nvPr>
            <p:ph type="sldNum" sz="quarter" idx="5"/>
          </p:nvPr>
        </p:nvSpPr>
        <p:spPr/>
        <p:txBody>
          <a:bodyPr/>
          <a:lstStyle/>
          <a:p>
            <a:fld id="{F8B9F677-6547-2D4F-BF2F-5A0A6E1F212F}" type="slidenum">
              <a:rPr lang="en-US" smtClean="0"/>
              <a:t>13</a:t>
            </a:fld>
            <a:endParaRPr lang="en-US"/>
          </a:p>
        </p:txBody>
      </p:sp>
    </p:spTree>
    <p:extLst>
      <p:ext uri="{BB962C8B-B14F-4D97-AF65-F5344CB8AC3E}">
        <p14:creationId xmlns:p14="http://schemas.microsoft.com/office/powerpoint/2010/main" val="441598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Now, why did we switch to transfer learning? The main advantage is that pretrained models already know a lot about general image features because they've learned from huge datasets, like ImageNet, with 14 million images. This means our models don’t need to start learning from scratch.</a:t>
            </a:r>
          </a:p>
          <a:p>
            <a:r>
              <a:rPr lang="en-US" dirty="0"/>
              <a:t>In practice, using transfer learning helps our model train faster, achieve better accuracy, and perform well even with smaller datasets. Previous research on deepfake detection also shows that fine-tuning pretrained models usually improves accuracy significantly compared to training new models from scratch.</a:t>
            </a:r>
          </a:p>
          <a:p>
            <a:r>
              <a:rPr lang="en-US" dirty="0"/>
              <a:t>For our project, we chose two pretrained models:</a:t>
            </a:r>
          </a:p>
          <a:p>
            <a:r>
              <a:rPr lang="en-US" dirty="0"/>
              <a:t>•⁠  ⁠ResNet-18, a classic model widely used in image recognition tasks.</a:t>
            </a:r>
          </a:p>
          <a:p>
            <a:r>
              <a:rPr lang="en-US" dirty="0"/>
              <a:t>•⁠  ⁠EfficientNet-B0, a newer model designed to deliver high accuracy with fewer parameters.</a:t>
            </a:r>
          </a:p>
          <a:p>
            <a:r>
              <a:rPr lang="en-US" dirty="0"/>
              <a:t>We tested these models to see how each could boost our detection results.</a:t>
            </a:r>
          </a:p>
        </p:txBody>
      </p:sp>
      <p:sp>
        <p:nvSpPr>
          <p:cNvPr id="4" name="Slide Number Placeholder 3"/>
          <p:cNvSpPr>
            <a:spLocks noGrp="1"/>
          </p:cNvSpPr>
          <p:nvPr>
            <p:ph type="sldNum" sz="quarter" idx="5"/>
          </p:nvPr>
        </p:nvSpPr>
        <p:spPr/>
        <p:txBody>
          <a:bodyPr/>
          <a:lstStyle/>
          <a:p>
            <a:fld id="{F8B9F677-6547-2D4F-BF2F-5A0A6E1F212F}" type="slidenum">
              <a:rPr lang="en-US" smtClean="0"/>
              <a:t>14</a:t>
            </a:fld>
            <a:endParaRPr lang="en-US"/>
          </a:p>
        </p:txBody>
      </p:sp>
    </p:spTree>
    <p:extLst>
      <p:ext uri="{BB962C8B-B14F-4D97-AF65-F5344CB8AC3E}">
        <p14:creationId xmlns:p14="http://schemas.microsoft.com/office/powerpoint/2010/main" val="922718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ResNet-18 is a neural network designed with special blocks called "residual blocks." The key idea is simple: each block adds the output of some layers x back to the original input. You can think of this as giving the network a shortcut—if learning new features doesn't help, the network can just pass along what it already knows.</a:t>
            </a:r>
          </a:p>
          <a:p>
            <a:r>
              <a:rPr lang="en-US" dirty="0"/>
              <a:t>This trick, called a "skip connection," makes it easier to train deeper networks by solving common issues like the vanishing gradient problem.</a:t>
            </a:r>
          </a:p>
          <a:p>
            <a:r>
              <a:rPr lang="en-US" dirty="0"/>
              <a:t>ResNet-18 specifically has 18 convolutional layers and around 11.7 million parameters—making it much bigger and more powerful than our basic CNN. We chose ResNet-18 because its deeper structure and residual connections can detect subtle patterns our simpler model might overlook</a:t>
            </a:r>
          </a:p>
        </p:txBody>
      </p:sp>
      <p:sp>
        <p:nvSpPr>
          <p:cNvPr id="4" name="Slide Number Placeholder 3"/>
          <p:cNvSpPr>
            <a:spLocks noGrp="1"/>
          </p:cNvSpPr>
          <p:nvPr>
            <p:ph type="sldNum" sz="quarter" idx="5"/>
          </p:nvPr>
        </p:nvSpPr>
        <p:spPr/>
        <p:txBody>
          <a:bodyPr/>
          <a:lstStyle/>
          <a:p>
            <a:fld id="{F8B9F677-6547-2D4F-BF2F-5A0A6E1F212F}" type="slidenum">
              <a:rPr lang="en-US" smtClean="0"/>
              <a:t>15</a:t>
            </a:fld>
            <a:endParaRPr lang="en-US"/>
          </a:p>
        </p:txBody>
      </p:sp>
    </p:spTree>
    <p:extLst>
      <p:ext uri="{BB962C8B-B14F-4D97-AF65-F5344CB8AC3E}">
        <p14:creationId xmlns:p14="http://schemas.microsoft.com/office/powerpoint/2010/main" val="1646229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When fine-tuning ResNet-18, we didn’t retrain the entire model from scratch. Instead, we kept the early layers (first three stages) "frozen," meaning we preserved their pretrained weights. These layers are great at detecting basic features like edges and textures, which apply broadly to most images.</a:t>
            </a:r>
          </a:p>
          <a:p>
            <a:r>
              <a:rPr lang="en-US" dirty="0"/>
              <a:t>We only "unfroze" the last few layers and the final classification layer, since those are the parts that capture more complex, task-specific patterns for distinguishing AI-generated from human-created images.</a:t>
            </a:r>
          </a:p>
          <a:p>
            <a:r>
              <a:rPr lang="en-US" dirty="0"/>
              <a:t>To make training smoother, we used different learning rates: a lower one (about 0.0003) for the unfrozen </a:t>
            </a:r>
            <a:r>
              <a:rPr lang="en-US" dirty="0" err="1"/>
              <a:t>ResNet</a:t>
            </a:r>
            <a:r>
              <a:rPr lang="en-US" dirty="0"/>
              <a:t> layers and a slightly higher one (0.001) for the final layer, since it started from scratch.</a:t>
            </a:r>
          </a:p>
          <a:p>
            <a:r>
              <a:rPr lang="en-US" dirty="0"/>
              <a:t>We planned to train for 20 epochs but used early stopping to avoid unnecessary training. </a:t>
            </a:r>
            <a:r>
              <a:rPr lang="en-US"/>
              <a:t>In practice, the model stopped improving around epoch 4, so it didn't even need the full 20 epochs.</a:t>
            </a:r>
            <a:endParaRPr lang="en-US" dirty="0"/>
          </a:p>
        </p:txBody>
      </p:sp>
      <p:sp>
        <p:nvSpPr>
          <p:cNvPr id="4" name="Slide Number Placeholder 3"/>
          <p:cNvSpPr>
            <a:spLocks noGrp="1"/>
          </p:cNvSpPr>
          <p:nvPr>
            <p:ph type="sldNum" sz="quarter" idx="5"/>
          </p:nvPr>
        </p:nvSpPr>
        <p:spPr/>
        <p:txBody>
          <a:bodyPr/>
          <a:lstStyle/>
          <a:p>
            <a:fld id="{F8B9F677-6547-2D4F-BF2F-5A0A6E1F212F}" type="slidenum">
              <a:rPr lang="en-US" smtClean="0"/>
              <a:t>16</a:t>
            </a:fld>
            <a:endParaRPr lang="en-US"/>
          </a:p>
        </p:txBody>
      </p:sp>
    </p:spTree>
    <p:extLst>
      <p:ext uri="{BB962C8B-B14F-4D97-AF65-F5344CB8AC3E}">
        <p14:creationId xmlns:p14="http://schemas.microsoft.com/office/powerpoint/2010/main" val="608784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Now for the ResNet-18 results: our validation accuracy jumped up to about 97.9% with this fine-tuned model (F1 score was 0.98 as well). That’s a huge improvement from 93%. To put it in perspective, instead of 600 mistakes out of 8500 images for our CNN model, ResNet-18 only made around 170 errors on that validation set. We also noticed that it was making balanced errors – it wasn't biased towards calling things fake or real too much. In other words, the number of false positives and false negatives were roughly similar, which is what we want. And the ROC-AUC was about 0.99, indicating extremely good separation between the classes. Overall, ResNet-18 gave us a big boost in accuracy, well above our initial 95% target.</a:t>
            </a:r>
          </a:p>
        </p:txBody>
      </p:sp>
      <p:sp>
        <p:nvSpPr>
          <p:cNvPr id="4" name="Slide Number Placeholder 3"/>
          <p:cNvSpPr>
            <a:spLocks noGrp="1"/>
          </p:cNvSpPr>
          <p:nvPr>
            <p:ph type="sldNum" sz="quarter" idx="5"/>
          </p:nvPr>
        </p:nvSpPr>
        <p:spPr/>
        <p:txBody>
          <a:bodyPr/>
          <a:lstStyle/>
          <a:p>
            <a:fld id="{F8B9F677-6547-2D4F-BF2F-5A0A6E1F212F}" type="slidenum">
              <a:rPr lang="en-US" smtClean="0"/>
              <a:t>17</a:t>
            </a:fld>
            <a:endParaRPr lang="en-US"/>
          </a:p>
        </p:txBody>
      </p:sp>
    </p:spTree>
    <p:extLst>
      <p:ext uri="{BB962C8B-B14F-4D97-AF65-F5344CB8AC3E}">
        <p14:creationId xmlns:p14="http://schemas.microsoft.com/office/powerpoint/2010/main" val="34225373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Next, let's look at EfficientNet-B0. </a:t>
            </a:r>
            <a:r>
              <a:rPr lang="en-US" dirty="0" err="1"/>
              <a:t>EfficientNet</a:t>
            </a:r>
            <a:r>
              <a:rPr lang="en-US" dirty="0"/>
              <a:t> is a family of models known for their compound scaling approach. Instead of just making a network deeper (more layers) or wider (more filters) or using higher resolution images, they scale all three together in a balanced way. EfficientNet-B0 is the baseline model in that family, and it's impressively small: about 5.3 million parameters, yet it achieves roughly 77% top-1 accuracy on ImageNet, which is comparable to much larger models. It uses some modern design tricks to get this efficiency. The main building block is an </a:t>
            </a:r>
            <a:r>
              <a:rPr lang="en-US" dirty="0" err="1"/>
              <a:t>MBConv</a:t>
            </a:r>
            <a:r>
              <a:rPr lang="en-US" dirty="0"/>
              <a:t> (Mobile Inverted Bottleneck Convolution), which is a type of layer that is very parameter-efficient, and it also incorporates Squeeze-and-Excitation units – a lightweight attention mechanism that helps the network focus on important features. Because of its tiny size and good performance, EfficientNet-B0 was great for us working in </a:t>
            </a:r>
            <a:r>
              <a:rPr lang="en-US" dirty="0" err="1"/>
              <a:t>Colab</a:t>
            </a:r>
            <a:r>
              <a:rPr lang="en-US" dirty="0"/>
              <a:t> with limited resources. We expected it to possibly match ResNet-18’s accuracy, but with the benefit of being faster and lighter to train.</a:t>
            </a:r>
          </a:p>
        </p:txBody>
      </p:sp>
      <p:sp>
        <p:nvSpPr>
          <p:cNvPr id="4" name="Slide Number Placeholder 3"/>
          <p:cNvSpPr>
            <a:spLocks noGrp="1"/>
          </p:cNvSpPr>
          <p:nvPr>
            <p:ph type="sldNum" sz="quarter" idx="5"/>
          </p:nvPr>
        </p:nvSpPr>
        <p:spPr/>
        <p:txBody>
          <a:bodyPr/>
          <a:lstStyle/>
          <a:p>
            <a:fld id="{F8B9F677-6547-2D4F-BF2F-5A0A6E1F212F}" type="slidenum">
              <a:rPr lang="en-US" smtClean="0"/>
              <a:t>18</a:t>
            </a:fld>
            <a:endParaRPr lang="en-US"/>
          </a:p>
        </p:txBody>
      </p:sp>
    </p:spTree>
    <p:extLst>
      <p:ext uri="{BB962C8B-B14F-4D97-AF65-F5344CB8AC3E}">
        <p14:creationId xmlns:p14="http://schemas.microsoft.com/office/powerpoint/2010/main" val="14568160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For fine-tuning EfficientNet-B0, we used a similar approach to </a:t>
            </a:r>
            <a:r>
              <a:rPr lang="en-US" dirty="0" err="1"/>
              <a:t>ResNet</a:t>
            </a:r>
            <a:r>
              <a:rPr lang="en-US" dirty="0"/>
              <a:t>. We froze a large portion of the network – specifically, we kept all layers up to block 5 fixed. Then we unfroze blocks 6 and 7, which are the deeper layers, plus the final classification head. By doing this, we again let the model's higher-level feature detectors adapt to our task while keeping the fundamental feature extractors unchanged. EfficientNet-B0 is small in parameters, but during training it actually used more memory than </a:t>
            </a:r>
            <a:r>
              <a:rPr lang="en-US" dirty="0" err="1"/>
              <a:t>ResNet</a:t>
            </a:r>
            <a:r>
              <a:rPr lang="en-US" dirty="0"/>
              <a:t> (likely due to those extra attention mechanisms), so we had to use a smaller batch size of 128 to avoid running out of memory. We set the learning rate for the unfrozen </a:t>
            </a:r>
            <a:r>
              <a:rPr lang="en-US" dirty="0" err="1"/>
              <a:t>EfficientNet</a:t>
            </a:r>
            <a:r>
              <a:rPr lang="en-US" dirty="0"/>
              <a:t> layers to 2e-4 and for the new head to 1e-3, mirroring the strategy we used for </a:t>
            </a:r>
            <a:r>
              <a:rPr lang="en-US" dirty="0" err="1"/>
              <a:t>ResNet</a:t>
            </a:r>
            <a:r>
              <a:rPr lang="en-US" dirty="0"/>
              <a:t>. The training ran for a similar number of epochs; it converged by about epoch 14, thanks to early stopping once we saw the validation metrics stabilize.</a:t>
            </a:r>
          </a:p>
        </p:txBody>
      </p:sp>
      <p:sp>
        <p:nvSpPr>
          <p:cNvPr id="4" name="Slide Number Placeholder 3"/>
          <p:cNvSpPr>
            <a:spLocks noGrp="1"/>
          </p:cNvSpPr>
          <p:nvPr>
            <p:ph type="sldNum" sz="quarter" idx="5"/>
          </p:nvPr>
        </p:nvSpPr>
        <p:spPr/>
        <p:txBody>
          <a:bodyPr/>
          <a:lstStyle/>
          <a:p>
            <a:fld id="{F8B9F677-6547-2D4F-BF2F-5A0A6E1F212F}" type="slidenum">
              <a:rPr lang="en-US" smtClean="0"/>
              <a:t>19</a:t>
            </a:fld>
            <a:endParaRPr lang="en-US"/>
          </a:p>
        </p:txBody>
      </p:sp>
    </p:spTree>
    <p:extLst>
      <p:ext uri="{BB962C8B-B14F-4D97-AF65-F5344CB8AC3E}">
        <p14:creationId xmlns:p14="http://schemas.microsoft.com/office/powerpoint/2010/main" val="3345512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Here's our agenda for today. We'll start with the goal and motivation of this project, then cover some related work and the challenges in this field. After that, we will describe the dataset we used and some initial exploration we did. The core of the talk will be about the models: first, a baseline CNN, then two transfer learning models (ResNet-18 and EfficientNet-B0), and how we trained and tuned them. Finally, we'll present the results we got, discuss what they mean (takeaways), and acknowledge the limitations and possible future work.</a:t>
            </a:r>
          </a:p>
        </p:txBody>
      </p:sp>
      <p:sp>
        <p:nvSpPr>
          <p:cNvPr id="4" name="Slide Number Placeholder 3"/>
          <p:cNvSpPr>
            <a:spLocks noGrp="1"/>
          </p:cNvSpPr>
          <p:nvPr>
            <p:ph type="sldNum" sz="quarter" idx="5"/>
          </p:nvPr>
        </p:nvSpPr>
        <p:spPr/>
        <p:txBody>
          <a:bodyPr/>
          <a:lstStyle/>
          <a:p>
            <a:fld id="{F8B9F677-6547-2D4F-BF2F-5A0A6E1F212F}" type="slidenum">
              <a:rPr lang="en-US" smtClean="0"/>
              <a:t>2</a:t>
            </a:fld>
            <a:endParaRPr lang="en-US"/>
          </a:p>
        </p:txBody>
      </p:sp>
    </p:spTree>
    <p:extLst>
      <p:ext uri="{BB962C8B-B14F-4D97-AF65-F5344CB8AC3E}">
        <p14:creationId xmlns:p14="http://schemas.microsoft.com/office/powerpoint/2010/main" val="2832817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Now the EfficientNet-B0 results. This model slightly outperformed ResNet-18 for us. We got about 98.7% validation accuracy, our highest number. In terms of mistakes, out of those ~8500 validation images, it only missed or mislabeled around 110 images, which is even fewer than </a:t>
            </a:r>
            <a:r>
              <a:rPr lang="en-US" dirty="0" err="1"/>
              <a:t>ResNet's</a:t>
            </a:r>
            <a:r>
              <a:rPr lang="en-US" dirty="0"/>
              <a:t> 170 errors. The model’s precision and recall were both approximately 0.987, meaning it was equally good at catching AI images and not raising false alarms on real images. What's notable is </a:t>
            </a:r>
            <a:r>
              <a:rPr lang="en-US" dirty="0" err="1"/>
              <a:t>EfficientNet</a:t>
            </a:r>
            <a:r>
              <a:rPr lang="en-US" dirty="0"/>
              <a:t> achieved this while being about half the size of </a:t>
            </a:r>
            <a:r>
              <a:rPr lang="en-US" dirty="0" err="1"/>
              <a:t>ResNet</a:t>
            </a:r>
            <a:r>
              <a:rPr lang="en-US" dirty="0"/>
              <a:t> in terms of parameters. So not only did we get a tiny boost in accuracy, we did it with a more efficient model. In short, EfficientNet-B0 gave us the best performance and did so with a smaller footprint.</a:t>
            </a:r>
          </a:p>
        </p:txBody>
      </p:sp>
      <p:sp>
        <p:nvSpPr>
          <p:cNvPr id="4" name="Slide Number Placeholder 3"/>
          <p:cNvSpPr>
            <a:spLocks noGrp="1"/>
          </p:cNvSpPr>
          <p:nvPr>
            <p:ph type="sldNum" sz="quarter" idx="5"/>
          </p:nvPr>
        </p:nvSpPr>
        <p:spPr/>
        <p:txBody>
          <a:bodyPr/>
          <a:lstStyle/>
          <a:p>
            <a:fld id="{F8B9F677-6547-2D4F-BF2F-5A0A6E1F212F}" type="slidenum">
              <a:rPr lang="en-US" smtClean="0"/>
              <a:t>20</a:t>
            </a:fld>
            <a:endParaRPr lang="en-US"/>
          </a:p>
        </p:txBody>
      </p:sp>
    </p:spTree>
    <p:extLst>
      <p:ext uri="{BB962C8B-B14F-4D97-AF65-F5344CB8AC3E}">
        <p14:creationId xmlns:p14="http://schemas.microsoft.com/office/powerpoint/2010/main" val="26032599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To compare our models side by side: the baseline CNN got about 93% accuracy, ResNet-18 jumped up to 97.9%, and EfficientNet-B0 topped out at around 98.7%. So each step we took clearly improved performance. In fact, going from 93% to 98.7% means the error rate was cut by roughly a factor of 3.5. EfficientNet-B0 not only had the best accuracy, but if you consider accuracy relative to model size, it was the most efficient as well – it achieved slightly better accuracy than </a:t>
            </a:r>
            <a:r>
              <a:rPr lang="en-US" dirty="0" err="1"/>
              <a:t>ResNet</a:t>
            </a:r>
            <a:r>
              <a:rPr lang="en-US" dirty="0"/>
              <a:t> while using fewer than half the parameters. This summary highlights that using advanced pretrained models was absolutely worth it for our task.</a:t>
            </a:r>
          </a:p>
        </p:txBody>
      </p:sp>
      <p:sp>
        <p:nvSpPr>
          <p:cNvPr id="4" name="Slide Number Placeholder 3"/>
          <p:cNvSpPr>
            <a:spLocks noGrp="1"/>
          </p:cNvSpPr>
          <p:nvPr>
            <p:ph type="sldNum" sz="quarter" idx="5"/>
          </p:nvPr>
        </p:nvSpPr>
        <p:spPr/>
        <p:txBody>
          <a:bodyPr/>
          <a:lstStyle/>
          <a:p>
            <a:fld id="{F8B9F677-6547-2D4F-BF2F-5A0A6E1F212F}" type="slidenum">
              <a:rPr lang="en-US" smtClean="0"/>
              <a:t>21</a:t>
            </a:fld>
            <a:endParaRPr lang="en-US"/>
          </a:p>
        </p:txBody>
      </p:sp>
    </p:spTree>
    <p:extLst>
      <p:ext uri="{BB962C8B-B14F-4D97-AF65-F5344CB8AC3E}">
        <p14:creationId xmlns:p14="http://schemas.microsoft.com/office/powerpoint/2010/main" val="2760534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Deven </a:t>
            </a:r>
            <a:r>
              <a:rPr lang="en-US" dirty="0"/>
              <a:t>- For error analysis, we examined a few mistakes. One false positive was an artistic-style photograph (a real image) that our model incorrectly flagged as AI-generated. Perhaps the photo's surreal look – things like unusual textures or lighting – triggered the model to think it was synthetic. Conversely, a false negative example was an AI-generated image of some metallic objects that was so photo-realistic the model labeled it as real. It simply didn't find anything obviously fake in that image. We also checked attention maps (visualizing what parts of the image the model focused on). We saw that the model often zeroed in on fine texture seams and color edges. Those are the subtle details it uses to tell AI and human images apart, which aligned with what we'd expect – it’s looking for those tiny imperfections or patterns that might betray an AI image.</a:t>
            </a:r>
          </a:p>
        </p:txBody>
      </p:sp>
      <p:sp>
        <p:nvSpPr>
          <p:cNvPr id="4" name="Slide Number Placeholder 3"/>
          <p:cNvSpPr>
            <a:spLocks noGrp="1"/>
          </p:cNvSpPr>
          <p:nvPr>
            <p:ph type="sldNum" sz="quarter" idx="5"/>
          </p:nvPr>
        </p:nvSpPr>
        <p:spPr/>
        <p:txBody>
          <a:bodyPr/>
          <a:lstStyle/>
          <a:p>
            <a:fld id="{F8B9F677-6547-2D4F-BF2F-5A0A6E1F212F}" type="slidenum">
              <a:rPr lang="en-US" smtClean="0"/>
              <a:t>22</a:t>
            </a:fld>
            <a:endParaRPr lang="en-US"/>
          </a:p>
        </p:txBody>
      </p:sp>
    </p:spTree>
    <p:extLst>
      <p:ext uri="{BB962C8B-B14F-4D97-AF65-F5344CB8AC3E}">
        <p14:creationId xmlns:p14="http://schemas.microsoft.com/office/powerpoint/2010/main" val="8875649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Like any project, we had some challenges. One big issue was the compute limit: we were mainly using a free </a:t>
            </a:r>
            <a:r>
              <a:rPr lang="en-US" dirty="0" err="1"/>
              <a:t>Colab</a:t>
            </a:r>
            <a:r>
              <a:rPr lang="en-US" dirty="0"/>
              <a:t> with a T4 GPU. It's decent but not super fast, and we couldn't run too many experiments without hitting session limits. For instance, training EfficientNet-B0 took around 4 hours, so we had to be selective in our tuning – we couldn't try a massive grid of hyperparameters. We mostly stuck to a few sensible settings to keep time manageable. Another challenge was data handling. Our dataset was on Google Drive, and sometimes loading tens of thousands of images from there can be slow or glitchy. We had to work around those quirks (like ensuring the drive stayed mounted and using efficient data loaders) so that data reading didn't bottleneck our training.</a:t>
            </a:r>
          </a:p>
        </p:txBody>
      </p:sp>
      <p:sp>
        <p:nvSpPr>
          <p:cNvPr id="4" name="Slide Number Placeholder 3"/>
          <p:cNvSpPr>
            <a:spLocks noGrp="1"/>
          </p:cNvSpPr>
          <p:nvPr>
            <p:ph type="sldNum" sz="quarter" idx="5"/>
          </p:nvPr>
        </p:nvSpPr>
        <p:spPr/>
        <p:txBody>
          <a:bodyPr/>
          <a:lstStyle/>
          <a:p>
            <a:fld id="{F8B9F677-6547-2D4F-BF2F-5A0A6E1F212F}" type="slidenum">
              <a:rPr lang="en-US" smtClean="0"/>
              <a:t>23</a:t>
            </a:fld>
            <a:endParaRPr lang="en-US"/>
          </a:p>
        </p:txBody>
      </p:sp>
    </p:spTree>
    <p:extLst>
      <p:ext uri="{BB962C8B-B14F-4D97-AF65-F5344CB8AC3E}">
        <p14:creationId xmlns:p14="http://schemas.microsoft.com/office/powerpoint/2010/main" val="15879582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Even with high accuracy, our solution has a few limitations. One is generalization to future fakes: we trained on current AI-generated images, but newer generative models might produce images that differ in ways our model wasn't trained on, so we may need to retrain or update the detector over time. Also, a ~1% error rate is not trivial at web scale – if you scan millions of uploads, even 1% misclassifications could be thousands of images. Another limitation is deployment efficiency: our model might be too slow or resource-intensive for real-time use on user devices or large platforms without further optimization (for example, using model pruning or quantization to speed it up). Lastly, our detector only looks at pixel content. It doesn’t use any metadata or cross-modal clues. In reality, combining image analysis with metadata (like camera information) or other context </a:t>
            </a:r>
          </a:p>
        </p:txBody>
      </p:sp>
      <p:sp>
        <p:nvSpPr>
          <p:cNvPr id="4" name="Slide Number Placeholder 3"/>
          <p:cNvSpPr>
            <a:spLocks noGrp="1"/>
          </p:cNvSpPr>
          <p:nvPr>
            <p:ph type="sldNum" sz="quarter" idx="5"/>
          </p:nvPr>
        </p:nvSpPr>
        <p:spPr/>
        <p:txBody>
          <a:bodyPr/>
          <a:lstStyle/>
          <a:p>
            <a:fld id="{F8B9F677-6547-2D4F-BF2F-5A0A6E1F212F}" type="slidenum">
              <a:rPr lang="en-US" smtClean="0"/>
              <a:t>24</a:t>
            </a:fld>
            <a:endParaRPr lang="en-US"/>
          </a:p>
        </p:txBody>
      </p:sp>
    </p:spTree>
    <p:extLst>
      <p:ext uri="{BB962C8B-B14F-4D97-AF65-F5344CB8AC3E}">
        <p14:creationId xmlns:p14="http://schemas.microsoft.com/office/powerpoint/2010/main" val="41280488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In conclusion, we have two key takeaways. First, building a detector for AI-generated images is feasible today – our project reached around 98–99% accuracy, showing that current deep learning techniques can reliably tell AI images from real ones. But this leads to the caveat that it must evolve in the future as AI image generators become even more advanced. So we can't be complacent; ongoing improvements will be needed to maintain that edge. Second, on the methodology side, the combination of data augmentation and smart transfer learning was crucial for our success. Simple techniques like flipping and rotating images helped our baseline model a lot, and then using pre-trained networks (and fine-tuning them carefully, like freezing and unfreezing the right layers) took the accuracy to the high 90s. Essentially, leveraging those pre-trained transfer learning models is what enabled us to push the AI-vs-real classification accuracy to around 99%. Those are the main points we hope you remember from our work.</a:t>
            </a:r>
          </a:p>
        </p:txBody>
      </p:sp>
      <p:sp>
        <p:nvSpPr>
          <p:cNvPr id="4" name="Slide Number Placeholder 3"/>
          <p:cNvSpPr>
            <a:spLocks noGrp="1"/>
          </p:cNvSpPr>
          <p:nvPr>
            <p:ph type="sldNum" sz="quarter" idx="5"/>
          </p:nvPr>
        </p:nvSpPr>
        <p:spPr/>
        <p:txBody>
          <a:bodyPr/>
          <a:lstStyle/>
          <a:p>
            <a:fld id="{F8B9F677-6547-2D4F-BF2F-5A0A6E1F212F}" type="slidenum">
              <a:rPr lang="en-US" smtClean="0"/>
              <a:t>25</a:t>
            </a:fld>
            <a:endParaRPr lang="en-US"/>
          </a:p>
        </p:txBody>
      </p:sp>
    </p:spTree>
    <p:extLst>
      <p:ext uri="{BB962C8B-B14F-4D97-AF65-F5344CB8AC3E}">
        <p14:creationId xmlns:p14="http://schemas.microsoft.com/office/powerpoint/2010/main" val="385245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Our goal is to build a classifier that can tell if an image is AI-generated or human-made. We set a high target of over 95% accuracy on unseen images because we want the model to be very reliable. This tool is meant for people like journalists verifying photos, social media moderators catching fake images, or content creators worried about their work being copied. In terms of output, we're providing a complete </a:t>
            </a:r>
            <a:r>
              <a:rPr lang="en-US" dirty="0" err="1"/>
              <a:t>Colab</a:t>
            </a:r>
            <a:r>
              <a:rPr lang="en-US" dirty="0"/>
              <a:t> pipeline for the model and a Kaggle submission file with its predictions.</a:t>
            </a:r>
          </a:p>
        </p:txBody>
      </p:sp>
      <p:sp>
        <p:nvSpPr>
          <p:cNvPr id="4" name="Slide Number Placeholder 3"/>
          <p:cNvSpPr>
            <a:spLocks noGrp="1"/>
          </p:cNvSpPr>
          <p:nvPr>
            <p:ph type="sldNum" sz="quarter" idx="5"/>
          </p:nvPr>
        </p:nvSpPr>
        <p:spPr/>
        <p:txBody>
          <a:bodyPr/>
          <a:lstStyle/>
          <a:p>
            <a:fld id="{F8B9F677-6547-2D4F-BF2F-5A0A6E1F212F}" type="slidenum">
              <a:rPr lang="en-US" smtClean="0"/>
              <a:t>3</a:t>
            </a:fld>
            <a:endParaRPr lang="en-US"/>
          </a:p>
        </p:txBody>
      </p:sp>
    </p:spTree>
    <p:extLst>
      <p:ext uri="{BB962C8B-B14F-4D97-AF65-F5344CB8AC3E}">
        <p14:creationId xmlns:p14="http://schemas.microsoft.com/office/powerpoint/2010/main" val="651980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Sufi</a:t>
            </a:r>
            <a:r>
              <a:rPr lang="en-US" dirty="0"/>
              <a:t> - The reason this project matters is because deepfake images and AI-generated content are starting to erode trust. People might see fake photos in the news or online and believe them, which can spread misinformation. So, platforms really need an automated way to flag potentially fake images to help moderators out. A good detector can help stop false information from going viral and also protect artists and photographers, because it can catch if someone is using AI to imitate their work. Ultimately, having detection in place also pushes for more responsible use of AI – if everyone knows fakes can be caught, there's less incentive to misuse the technology.</a:t>
            </a:r>
          </a:p>
          <a:p>
            <a:r>
              <a:rPr lang="en-US" dirty="0"/>
              <a:t>This project matters because deep fake images created by AI—often called deepfakes—are making it harder to trust what we see online. People might believe these fake images, leading to misinformation spreading quickly. Platforms need automated tools to identify these fake images and support moderators. A good detector can prevent false information from going viral and protect artists and photographers by catching attempts to imitate their work with AI. Ultimately, effective detection encourages responsible use of AI—if people know fakes can be spotted, they're less likely to misuse this powerful technology.</a:t>
            </a:r>
          </a:p>
          <a:p>
            <a:endParaRPr lang="en-US" dirty="0"/>
          </a:p>
        </p:txBody>
      </p:sp>
      <p:sp>
        <p:nvSpPr>
          <p:cNvPr id="4" name="Slide Number Placeholder 3"/>
          <p:cNvSpPr>
            <a:spLocks noGrp="1"/>
          </p:cNvSpPr>
          <p:nvPr>
            <p:ph type="sldNum" sz="quarter" idx="5"/>
          </p:nvPr>
        </p:nvSpPr>
        <p:spPr/>
        <p:txBody>
          <a:bodyPr/>
          <a:lstStyle/>
          <a:p>
            <a:fld id="{F8B9F677-6547-2D4F-BF2F-5A0A6E1F212F}" type="slidenum">
              <a:rPr lang="en-US" smtClean="0"/>
              <a:t>4</a:t>
            </a:fld>
            <a:endParaRPr lang="en-US"/>
          </a:p>
        </p:txBody>
      </p:sp>
    </p:spTree>
    <p:extLst>
      <p:ext uri="{BB962C8B-B14F-4D97-AF65-F5344CB8AC3E}">
        <p14:creationId xmlns:p14="http://schemas.microsoft.com/office/powerpoint/2010/main" val="730273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In terms of related work, earlier efforts (around 2019–2022) used CNNs to perform a kind of steganalysis – basically looking for hidden pixel-level artifacts that might reveal an image is AI-made. Then came the transfer learning boom where people fine-tuned big pre-trained models like </a:t>
            </a:r>
            <a:r>
              <a:rPr lang="en-US" dirty="0" err="1"/>
              <a:t>ResNets</a:t>
            </a:r>
            <a:r>
              <a:rPr lang="en-US" dirty="0"/>
              <a:t> and </a:t>
            </a:r>
            <a:r>
              <a:rPr lang="en-US" dirty="0" err="1"/>
              <a:t>EfficientNets</a:t>
            </a:r>
            <a:r>
              <a:rPr lang="en-US" dirty="0"/>
              <a:t> on deepfake datasets, which significantly improved detection accuracy. The latest research trend is exploring Vision Transformers, which can capture global image relationships better and might catch things CNNs miss. And it's worth noting this is an arms race: as detectors improve, AI generators also evolve. The newest image generators (like Stable Diffusion XL or DALL·E 3) produce more realistic images with fewer obvious artifacts, making the detection job increasingly challenging.</a:t>
            </a:r>
          </a:p>
        </p:txBody>
      </p:sp>
      <p:sp>
        <p:nvSpPr>
          <p:cNvPr id="4" name="Slide Number Placeholder 3"/>
          <p:cNvSpPr>
            <a:spLocks noGrp="1"/>
          </p:cNvSpPr>
          <p:nvPr>
            <p:ph type="sldNum" sz="quarter" idx="5"/>
          </p:nvPr>
        </p:nvSpPr>
        <p:spPr/>
        <p:txBody>
          <a:bodyPr/>
          <a:lstStyle/>
          <a:p>
            <a:fld id="{F8B9F677-6547-2D4F-BF2F-5A0A6E1F212F}" type="slidenum">
              <a:rPr lang="en-US" smtClean="0"/>
              <a:t>5</a:t>
            </a:fld>
            <a:endParaRPr lang="en-US"/>
          </a:p>
        </p:txBody>
      </p:sp>
    </p:spTree>
    <p:extLst>
      <p:ext uri="{BB962C8B-B14F-4D97-AF65-F5344CB8AC3E}">
        <p14:creationId xmlns:p14="http://schemas.microsoft.com/office/powerpoint/2010/main" val="396419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We used the Kaggle "AI vs Human Images" dataset (released in 2025). It has about 84,774 images total, perfectly balanced half real and half AI-generated. The images are standard JPEG/PNG files, mostly in the resolution range of 256 to 512 pixels. We did some pre-checks on the data: for example, we verified file integrity of </a:t>
            </a:r>
            <a:r>
              <a:rPr lang="en-US" dirty="0" err="1"/>
              <a:t>train.csv</a:t>
            </a:r>
            <a:r>
              <a:rPr lang="en-US" dirty="0"/>
              <a:t> and </a:t>
            </a:r>
            <a:r>
              <a:rPr lang="en-US" dirty="0" err="1"/>
              <a:t>test.csv</a:t>
            </a:r>
            <a:r>
              <a:rPr lang="en-US" dirty="0"/>
              <a:t>. After cleaning, we split the data into 80% training, 20% validation, and used test folder images for testing. We also planned on applying some data augmentation during training – things like random crops, flips, and slight rotations – to enrich the training data and help the model generalize.</a:t>
            </a:r>
          </a:p>
        </p:txBody>
      </p:sp>
      <p:sp>
        <p:nvSpPr>
          <p:cNvPr id="4" name="Slide Number Placeholder 3"/>
          <p:cNvSpPr>
            <a:spLocks noGrp="1"/>
          </p:cNvSpPr>
          <p:nvPr>
            <p:ph type="sldNum" sz="quarter" idx="5"/>
          </p:nvPr>
        </p:nvSpPr>
        <p:spPr/>
        <p:txBody>
          <a:bodyPr/>
          <a:lstStyle/>
          <a:p>
            <a:fld id="{F8B9F677-6547-2D4F-BF2F-5A0A6E1F212F}" type="slidenum">
              <a:rPr lang="en-US" smtClean="0"/>
              <a:t>6</a:t>
            </a:fld>
            <a:endParaRPr lang="en-US"/>
          </a:p>
        </p:txBody>
      </p:sp>
    </p:spTree>
    <p:extLst>
      <p:ext uri="{BB962C8B-B14F-4D97-AF65-F5344CB8AC3E}">
        <p14:creationId xmlns:p14="http://schemas.microsoft.com/office/powerpoint/2010/main" val="2032031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For data preparation, we standardized everything for our models. Every image was resized to 224×224 pixels and converted to three channels (RGB). We also normalized the pixel values using the standard mean and std from ImageNet, since our pre-trained models expect that scaling. As mentioned, we applied augmentations like flips, rotations, and random crops on the fly during training to make the model more robust. We also did a quick exploratory analysis: basically looking at samples of the data. We didn’t find any obvious visual giveaways distinguishing AI images from real ones – no big watermark or glaring artifact that a person could easily spot. This told us that the differences are likely subtle and that the model would have to pick up on small cues to do well.</a:t>
            </a:r>
          </a:p>
        </p:txBody>
      </p:sp>
      <p:sp>
        <p:nvSpPr>
          <p:cNvPr id="4" name="Slide Number Placeholder 3"/>
          <p:cNvSpPr>
            <a:spLocks noGrp="1"/>
          </p:cNvSpPr>
          <p:nvPr>
            <p:ph type="sldNum" sz="quarter" idx="5"/>
          </p:nvPr>
        </p:nvSpPr>
        <p:spPr/>
        <p:txBody>
          <a:bodyPr/>
          <a:lstStyle/>
          <a:p>
            <a:fld id="{F8B9F677-6547-2D4F-BF2F-5A0A6E1F212F}" type="slidenum">
              <a:rPr lang="en-US" smtClean="0"/>
              <a:t>7</a:t>
            </a:fld>
            <a:endParaRPr lang="en-US"/>
          </a:p>
        </p:txBody>
      </p:sp>
    </p:spTree>
    <p:extLst>
      <p:ext uri="{BB962C8B-B14F-4D97-AF65-F5344CB8AC3E}">
        <p14:creationId xmlns:p14="http://schemas.microsoft.com/office/powerpoint/2010/main" val="13502853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Satya</a:t>
            </a:r>
            <a:r>
              <a:rPr lang="en-US" dirty="0"/>
              <a:t> - Our methodology was as follows. We started with a baseline CNN that we built and trained from scratch, just to set a reference point. Then we moved on to transfer learning using two models: ResNet-18 and EfficientNet-B0, which came pre-trained on ImageNet. We fine-tuned those on our dataset to see if we could improve performance. We used an iterative tuning approach – training the model and checking against the validation set, then adjusting hyperparameters and even which layers we fine-tuned, step by step. We also used early stopping (with a patience of 2 epochs) to avoid overfitting. In the end, we took our best-performing model and used it to generate a Kaggle submission on the test set to evaluate it on test data.</a:t>
            </a:r>
          </a:p>
        </p:txBody>
      </p:sp>
      <p:sp>
        <p:nvSpPr>
          <p:cNvPr id="4" name="Slide Number Placeholder 3"/>
          <p:cNvSpPr>
            <a:spLocks noGrp="1"/>
          </p:cNvSpPr>
          <p:nvPr>
            <p:ph type="sldNum" sz="quarter" idx="5"/>
          </p:nvPr>
        </p:nvSpPr>
        <p:spPr/>
        <p:txBody>
          <a:bodyPr/>
          <a:lstStyle/>
          <a:p>
            <a:fld id="{F8B9F677-6547-2D4F-BF2F-5A0A6E1F212F}" type="slidenum">
              <a:rPr lang="en-US" smtClean="0"/>
              <a:t>8</a:t>
            </a:fld>
            <a:endParaRPr lang="en-US"/>
          </a:p>
        </p:txBody>
      </p:sp>
    </p:spTree>
    <p:extLst>
      <p:ext uri="{BB962C8B-B14F-4D97-AF65-F5344CB8AC3E}">
        <p14:creationId xmlns:p14="http://schemas.microsoft.com/office/powerpoint/2010/main" val="2193511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Deven </a:t>
            </a:r>
            <a:r>
              <a:rPr lang="en-US" dirty="0"/>
              <a:t>- For the tech stack, we used </a:t>
            </a:r>
            <a:r>
              <a:rPr lang="en-US" dirty="0" err="1"/>
              <a:t>PyTorch</a:t>
            </a:r>
            <a:r>
              <a:rPr lang="en-US" dirty="0"/>
              <a:t> for implementing our neural networks, and </a:t>
            </a:r>
            <a:r>
              <a:rPr lang="en-US" dirty="0" err="1"/>
              <a:t>Torchvision</a:t>
            </a:r>
            <a:r>
              <a:rPr lang="en-US" dirty="0"/>
              <a:t> to leverage pre-trained models like ResNet-18 and EfficientNet-B0. We trained our models on Google </a:t>
            </a:r>
            <a:r>
              <a:rPr lang="en-US" dirty="0" err="1"/>
              <a:t>Colab</a:t>
            </a:r>
            <a:r>
              <a:rPr lang="en-US" dirty="0"/>
              <a:t> – mostly on a T4 GPU (we even briefly used an A100 when available, which sped things up). We turned on mixed-precision training (Automatic Mixed Precision) to make the training faster and more memory-efficient by using half-precision where possible. And for evaluating results and creating plots, we relied on </a:t>
            </a:r>
            <a:r>
              <a:rPr lang="en-US" dirty="0" err="1"/>
              <a:t>Torchmetrics</a:t>
            </a:r>
            <a:r>
              <a:rPr lang="en-US" dirty="0"/>
              <a:t> (for metrics like accuracy, F1, etc.) and some scikit-learn tools for things like ROC curves and confusion matrices.</a:t>
            </a:r>
          </a:p>
        </p:txBody>
      </p:sp>
      <p:sp>
        <p:nvSpPr>
          <p:cNvPr id="4" name="Slide Number Placeholder 3"/>
          <p:cNvSpPr>
            <a:spLocks noGrp="1"/>
          </p:cNvSpPr>
          <p:nvPr>
            <p:ph type="sldNum" sz="quarter" idx="5"/>
          </p:nvPr>
        </p:nvSpPr>
        <p:spPr/>
        <p:txBody>
          <a:bodyPr/>
          <a:lstStyle/>
          <a:p>
            <a:fld id="{F8B9F677-6547-2D4F-BF2F-5A0A6E1F212F}" type="slidenum">
              <a:rPr lang="en-US" smtClean="0"/>
              <a:t>9</a:t>
            </a:fld>
            <a:endParaRPr lang="en-US"/>
          </a:p>
        </p:txBody>
      </p:sp>
    </p:spTree>
    <p:extLst>
      <p:ext uri="{BB962C8B-B14F-4D97-AF65-F5344CB8AC3E}">
        <p14:creationId xmlns:p14="http://schemas.microsoft.com/office/powerpoint/2010/main" val="1074235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2182616" y="3410373"/>
            <a:ext cx="14357129" cy="4340298"/>
          </a:xfrm>
          <a:prstGeom prst="rect">
            <a:avLst/>
          </a:prstGeom>
        </p:spPr>
        <p:txBody>
          <a:bodyPr lIns="0" tIns="0" rIns="0" bIns="0" rtlCol="0" anchor="t">
            <a:spAutoFit/>
          </a:bodyPr>
          <a:lstStyle/>
          <a:p>
            <a:pPr algn="ctr">
              <a:lnSpc>
                <a:spcPts val="9910"/>
              </a:lnSpc>
            </a:pPr>
            <a:r>
              <a:rPr lang="en-US" sz="10323" b="1" dirty="0">
                <a:solidFill>
                  <a:srgbClr val="FFFFFF"/>
                </a:solidFill>
                <a:latin typeface="Poppins Bold"/>
                <a:ea typeface="Poppins Bold"/>
                <a:cs typeface="Poppins Bold"/>
                <a:sym typeface="Poppins Bold"/>
              </a:rPr>
              <a:t>AI VS HUMAN-GENERATED IMAGES</a:t>
            </a:r>
          </a:p>
          <a:p>
            <a:pPr algn="ctr">
              <a:lnSpc>
                <a:spcPts val="12693"/>
              </a:lnSpc>
            </a:pPr>
            <a:endParaRPr lang="en-US" sz="10323" b="1" dirty="0">
              <a:solidFill>
                <a:srgbClr val="FFFFFF"/>
              </a:solidFill>
              <a:latin typeface="Poppins Bold"/>
              <a:ea typeface="Poppins Bold"/>
              <a:cs typeface="Poppins Bold"/>
              <a:sym typeface="Poppins Bold"/>
            </a:endParaRPr>
          </a:p>
        </p:txBody>
      </p:sp>
      <p:sp>
        <p:nvSpPr>
          <p:cNvPr id="3" name="TextBox 3"/>
          <p:cNvSpPr txBox="1"/>
          <p:nvPr/>
        </p:nvSpPr>
        <p:spPr>
          <a:xfrm>
            <a:off x="3900032" y="2299123"/>
            <a:ext cx="10922297" cy="968375"/>
          </a:xfrm>
          <a:prstGeom prst="rect">
            <a:avLst/>
          </a:prstGeom>
        </p:spPr>
        <p:txBody>
          <a:bodyPr lIns="0" tIns="0" rIns="0" bIns="0" rtlCol="0" anchor="t">
            <a:spAutoFit/>
          </a:bodyPr>
          <a:lstStyle/>
          <a:p>
            <a:pPr algn="ctr">
              <a:lnSpc>
                <a:spcPts val="3910"/>
              </a:lnSpc>
            </a:pPr>
            <a:r>
              <a:rPr lang="en-US" sz="2300" spc="1104">
                <a:solidFill>
                  <a:srgbClr val="FFFFFF"/>
                </a:solidFill>
                <a:latin typeface="Poppins"/>
                <a:ea typeface="Poppins"/>
                <a:cs typeface="Poppins"/>
                <a:sym typeface="Poppins"/>
              </a:rPr>
              <a:t>SUFIYAN &amp; DEVEN &amp; SATYANSH </a:t>
            </a:r>
          </a:p>
          <a:p>
            <a:pPr algn="ctr">
              <a:lnSpc>
                <a:spcPts val="3910"/>
              </a:lnSpc>
            </a:pPr>
            <a:endParaRPr lang="en-US" sz="2300" spc="1104">
              <a:solidFill>
                <a:srgbClr val="FFFFFF"/>
              </a:solidFill>
              <a:latin typeface="Poppins"/>
              <a:ea typeface="Poppins"/>
              <a:cs typeface="Poppins"/>
              <a:sym typeface="Poppins"/>
            </a:endParaRPr>
          </a:p>
        </p:txBody>
      </p:sp>
      <p:sp>
        <p:nvSpPr>
          <p:cNvPr id="4" name="TextBox 4"/>
          <p:cNvSpPr txBox="1"/>
          <p:nvPr/>
        </p:nvSpPr>
        <p:spPr>
          <a:xfrm>
            <a:off x="4613380" y="5792738"/>
            <a:ext cx="9061241" cy="854075"/>
          </a:xfrm>
          <a:prstGeom prst="rect">
            <a:avLst/>
          </a:prstGeom>
        </p:spPr>
        <p:txBody>
          <a:bodyPr lIns="0" tIns="0" rIns="0" bIns="0" rtlCol="0" anchor="t">
            <a:spAutoFit/>
          </a:bodyPr>
          <a:lstStyle/>
          <a:p>
            <a:pPr algn="ctr">
              <a:lnSpc>
                <a:spcPts val="3400"/>
              </a:lnSpc>
            </a:pPr>
            <a:r>
              <a:rPr lang="en-US" sz="2000" dirty="0">
                <a:solidFill>
                  <a:srgbClr val="FFFFFF"/>
                </a:solidFill>
                <a:latin typeface="Poppins"/>
                <a:ea typeface="Poppins"/>
                <a:cs typeface="Poppins"/>
                <a:sym typeface="Poppins"/>
              </a:rPr>
              <a:t>Proliferation of Deep‑Fake Imagery Threatens Trust in News, IP Ownership, And Social Media Authenticity</a:t>
            </a:r>
          </a:p>
        </p:txBody>
      </p:sp>
      <p:grpSp>
        <p:nvGrpSpPr>
          <p:cNvPr id="5" name="Group 5"/>
          <p:cNvGrpSpPr/>
          <p:nvPr/>
        </p:nvGrpSpPr>
        <p:grpSpPr>
          <a:xfrm>
            <a:off x="7769178" y="6943552"/>
            <a:ext cx="2749644" cy="962591"/>
            <a:chOff x="0" y="0"/>
            <a:chExt cx="387577" cy="135682"/>
          </a:xfrm>
        </p:grpSpPr>
        <p:sp>
          <p:nvSpPr>
            <p:cNvPr id="6" name="Freeform 6"/>
            <p:cNvSpPr/>
            <p:nvPr/>
          </p:nvSpPr>
          <p:spPr>
            <a:xfrm>
              <a:off x="0" y="0"/>
              <a:ext cx="387577" cy="135682"/>
            </a:xfrm>
            <a:custGeom>
              <a:avLst/>
              <a:gdLst/>
              <a:ahLst/>
              <a:cxnLst/>
              <a:rect l="l" t="t" r="r" b="b"/>
              <a:pathLst>
                <a:path w="387577" h="135682">
                  <a:moveTo>
                    <a:pt x="56312" y="0"/>
                  </a:moveTo>
                  <a:lnTo>
                    <a:pt x="331265" y="0"/>
                  </a:lnTo>
                  <a:cubicBezTo>
                    <a:pt x="346200" y="0"/>
                    <a:pt x="360523" y="5933"/>
                    <a:pt x="371084" y="16493"/>
                  </a:cubicBezTo>
                  <a:cubicBezTo>
                    <a:pt x="381645" y="27054"/>
                    <a:pt x="387577" y="41377"/>
                    <a:pt x="387577" y="56312"/>
                  </a:cubicBezTo>
                  <a:lnTo>
                    <a:pt x="387577" y="79370"/>
                  </a:lnTo>
                  <a:cubicBezTo>
                    <a:pt x="387577" y="94305"/>
                    <a:pt x="381645" y="108628"/>
                    <a:pt x="371084" y="119189"/>
                  </a:cubicBezTo>
                  <a:cubicBezTo>
                    <a:pt x="360523" y="129750"/>
                    <a:pt x="346200" y="135682"/>
                    <a:pt x="331265" y="135682"/>
                  </a:cubicBezTo>
                  <a:lnTo>
                    <a:pt x="56312" y="135682"/>
                  </a:lnTo>
                  <a:cubicBezTo>
                    <a:pt x="41377" y="135682"/>
                    <a:pt x="27054" y="129750"/>
                    <a:pt x="16493" y="119189"/>
                  </a:cubicBezTo>
                  <a:cubicBezTo>
                    <a:pt x="5933" y="108628"/>
                    <a:pt x="0" y="94305"/>
                    <a:pt x="0" y="79370"/>
                  </a:cubicBezTo>
                  <a:lnTo>
                    <a:pt x="0" y="56312"/>
                  </a:lnTo>
                  <a:cubicBezTo>
                    <a:pt x="0" y="41377"/>
                    <a:pt x="5933" y="27054"/>
                    <a:pt x="16493" y="16493"/>
                  </a:cubicBezTo>
                  <a:cubicBezTo>
                    <a:pt x="27054" y="5933"/>
                    <a:pt x="41377" y="0"/>
                    <a:pt x="56312"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0" y="-38100"/>
              <a:ext cx="387577" cy="17378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7872161" y="7040672"/>
            <a:ext cx="2543678" cy="711200"/>
          </a:xfrm>
          <a:prstGeom prst="rect">
            <a:avLst/>
          </a:prstGeom>
        </p:spPr>
        <p:txBody>
          <a:bodyPr lIns="0" tIns="0" rIns="0" bIns="0" rtlCol="0" anchor="t">
            <a:spAutoFit/>
          </a:bodyPr>
          <a:lstStyle/>
          <a:p>
            <a:pPr algn="ctr">
              <a:lnSpc>
                <a:spcPts val="2799"/>
              </a:lnSpc>
              <a:spcBef>
                <a:spcPct val="0"/>
              </a:spcBef>
            </a:pPr>
            <a:r>
              <a:rPr lang="en-US" sz="1999" dirty="0">
                <a:solidFill>
                  <a:srgbClr val="FFFFFF"/>
                </a:solidFill>
                <a:latin typeface="Poppins"/>
                <a:ea typeface="Poppins"/>
                <a:cs typeface="Poppins"/>
                <a:sym typeface="Poppins"/>
              </a:rPr>
              <a:t>CS 663 • Spring 2025</a:t>
            </a:r>
          </a:p>
        </p:txBody>
      </p:sp>
      <p:grpSp>
        <p:nvGrpSpPr>
          <p:cNvPr id="9" name="Group 9"/>
          <p:cNvGrpSpPr/>
          <p:nvPr/>
        </p:nvGrpSpPr>
        <p:grpSpPr>
          <a:xfrm>
            <a:off x="16650621" y="8790649"/>
            <a:ext cx="608679" cy="602564"/>
            <a:chOff x="0" y="0"/>
            <a:chExt cx="85797" cy="84935"/>
          </a:xfrm>
        </p:grpSpPr>
        <p:sp>
          <p:nvSpPr>
            <p:cNvPr id="10" name="Freeform 10"/>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1" name="TextBox 11"/>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3" name="TextBox 13"/>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a:t>
            </a:r>
          </a:p>
        </p:txBody>
      </p:sp>
      <p:sp>
        <p:nvSpPr>
          <p:cNvPr id="14" name="TextBox 14"/>
          <p:cNvSpPr txBox="1"/>
          <p:nvPr/>
        </p:nvSpPr>
        <p:spPr>
          <a:xfrm>
            <a:off x="8438376" y="2953172"/>
            <a:ext cx="1411248" cy="495300"/>
          </a:xfrm>
          <a:prstGeom prst="rect">
            <a:avLst/>
          </a:prstGeom>
        </p:spPr>
        <p:txBody>
          <a:bodyPr lIns="0" tIns="0" rIns="0" bIns="0" rtlCol="0" anchor="t">
            <a:spAutoFit/>
          </a:bodyPr>
          <a:lstStyle/>
          <a:p>
            <a:pPr algn="ctr">
              <a:lnSpc>
                <a:spcPts val="4079"/>
              </a:lnSpc>
              <a:spcBef>
                <a:spcPct val="0"/>
              </a:spcBef>
            </a:pPr>
            <a:r>
              <a:rPr lang="en-US" sz="2200" dirty="0">
                <a:solidFill>
                  <a:srgbClr val="FFFFFF"/>
                </a:solidFill>
                <a:latin typeface="Poppins"/>
                <a:ea typeface="Poppins"/>
                <a:cs typeface="Poppins"/>
                <a:sym typeface="Poppins"/>
              </a:rPr>
              <a:t>PRESENTS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004668" y="2726234"/>
            <a:ext cx="7254632" cy="4834532"/>
          </a:xfrm>
          <a:custGeom>
            <a:avLst/>
            <a:gdLst/>
            <a:ahLst/>
            <a:cxnLst/>
            <a:rect l="l" t="t" r="r" b="b"/>
            <a:pathLst>
              <a:path w="7254632" h="4834532">
                <a:moveTo>
                  <a:pt x="0" y="0"/>
                </a:moveTo>
                <a:lnTo>
                  <a:pt x="7254632" y="0"/>
                </a:lnTo>
                <a:lnTo>
                  <a:pt x="7254632" y="4834532"/>
                </a:lnTo>
                <a:lnTo>
                  <a:pt x="0" y="4834532"/>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7" name="TextBox 7"/>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10</a:t>
            </a:r>
          </a:p>
        </p:txBody>
      </p:sp>
      <p:sp>
        <p:nvSpPr>
          <p:cNvPr id="8" name="TextBox 8"/>
          <p:cNvSpPr txBox="1"/>
          <p:nvPr/>
        </p:nvSpPr>
        <p:spPr>
          <a:xfrm>
            <a:off x="700292" y="1211732"/>
            <a:ext cx="10408949"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CNN (1/2) — What is a CNN?</a:t>
            </a:r>
          </a:p>
        </p:txBody>
      </p:sp>
      <p:sp>
        <p:nvSpPr>
          <p:cNvPr id="9" name="TextBox 9"/>
          <p:cNvSpPr txBox="1"/>
          <p:nvPr/>
        </p:nvSpPr>
        <p:spPr>
          <a:xfrm>
            <a:off x="1028700" y="4404154"/>
            <a:ext cx="9435457" cy="2088644"/>
          </a:xfrm>
          <a:prstGeom prst="rect">
            <a:avLst/>
          </a:prstGeom>
        </p:spPr>
        <p:txBody>
          <a:bodyPr lIns="0" tIns="0" rIns="0" bIns="0" rtlCol="0" anchor="t">
            <a:spAutoFit/>
          </a:bodyPr>
          <a:lstStyle/>
          <a:p>
            <a:pPr algn="just">
              <a:lnSpc>
                <a:spcPts val="4167"/>
              </a:lnSpc>
            </a:pPr>
            <a:r>
              <a:rPr lang="en-US" sz="2451">
                <a:solidFill>
                  <a:srgbClr val="FFFFFF"/>
                </a:solidFill>
                <a:latin typeface="Poppins"/>
                <a:ea typeface="Poppins"/>
                <a:cs typeface="Poppins"/>
                <a:sym typeface="Poppins"/>
              </a:rPr>
              <a:t>• Convolution layers learn local patterns (edges, textures)</a:t>
            </a:r>
          </a:p>
          <a:p>
            <a:pPr algn="just">
              <a:lnSpc>
                <a:spcPts val="4167"/>
              </a:lnSpc>
            </a:pPr>
            <a:r>
              <a:rPr lang="en-US" sz="2451">
                <a:solidFill>
                  <a:srgbClr val="FFFFFF"/>
                </a:solidFill>
                <a:latin typeface="Poppins"/>
                <a:ea typeface="Poppins"/>
                <a:cs typeface="Poppins"/>
                <a:sym typeface="Poppins"/>
              </a:rPr>
              <a:t> • Weight sharing ↓ parameters vs dense nets</a:t>
            </a:r>
          </a:p>
          <a:p>
            <a:pPr algn="just">
              <a:lnSpc>
                <a:spcPts val="4167"/>
              </a:lnSpc>
            </a:pPr>
            <a:r>
              <a:rPr lang="en-US" sz="2451">
                <a:solidFill>
                  <a:srgbClr val="FFFFFF"/>
                </a:solidFill>
                <a:latin typeface="Poppins"/>
                <a:ea typeface="Poppins"/>
                <a:cs typeface="Poppins"/>
                <a:sym typeface="Poppins"/>
              </a:rPr>
              <a:t> • Pooling layers give translation invariance</a:t>
            </a:r>
          </a:p>
          <a:p>
            <a:pPr algn="just">
              <a:lnSpc>
                <a:spcPts val="4167"/>
              </a:lnSpc>
            </a:pPr>
            <a:r>
              <a:rPr lang="en-US" sz="2451">
                <a:solidFill>
                  <a:srgbClr val="FFFFFF"/>
                </a:solidFill>
                <a:latin typeface="Poppins"/>
                <a:ea typeface="Poppins"/>
                <a:cs typeface="Poppins"/>
                <a:sym typeface="Poppins"/>
              </a:rPr>
              <a:t> • Suitable baseline to gauge dataset difficulty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72744" y="2606821"/>
            <a:ext cx="5467916" cy="546791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921977" y="2756054"/>
            <a:ext cx="5169449" cy="51694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109241" y="2943318"/>
            <a:ext cx="4794922" cy="479492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136" r="-25136"/>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11</a:t>
            </a:r>
          </a:p>
        </p:txBody>
      </p:sp>
      <p:sp>
        <p:nvSpPr>
          <p:cNvPr id="15" name="TextBox 15"/>
          <p:cNvSpPr txBox="1"/>
          <p:nvPr/>
        </p:nvSpPr>
        <p:spPr>
          <a:xfrm>
            <a:off x="700292" y="1211732"/>
            <a:ext cx="10408949"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CNN (2/2) — Our Architecture</a:t>
            </a:r>
          </a:p>
        </p:txBody>
      </p:sp>
      <p:sp>
        <p:nvSpPr>
          <p:cNvPr id="16" name="TextBox 16"/>
          <p:cNvSpPr txBox="1"/>
          <p:nvPr/>
        </p:nvSpPr>
        <p:spPr>
          <a:xfrm>
            <a:off x="1028700" y="4404154"/>
            <a:ext cx="9435457" cy="2088644"/>
          </a:xfrm>
          <a:prstGeom prst="rect">
            <a:avLst/>
          </a:prstGeom>
        </p:spPr>
        <p:txBody>
          <a:bodyPr lIns="0" tIns="0" rIns="0" bIns="0" rtlCol="0" anchor="t">
            <a:spAutoFit/>
          </a:bodyPr>
          <a:lstStyle/>
          <a:p>
            <a:pPr algn="just">
              <a:lnSpc>
                <a:spcPts val="4167"/>
              </a:lnSpc>
            </a:pPr>
            <a:r>
              <a:rPr lang="en-US" sz="2451">
                <a:solidFill>
                  <a:srgbClr val="FFFFFF"/>
                </a:solidFill>
                <a:latin typeface="Poppins"/>
                <a:ea typeface="Poppins"/>
                <a:cs typeface="Poppins"/>
                <a:sym typeface="Poppins"/>
              </a:rPr>
              <a:t>• 4 × [Conv 3×3 → BN → ReLU → MaxPool]</a:t>
            </a:r>
          </a:p>
          <a:p>
            <a:pPr algn="just">
              <a:lnSpc>
                <a:spcPts val="4167"/>
              </a:lnSpc>
            </a:pPr>
            <a:r>
              <a:rPr lang="en-US" sz="2451">
                <a:solidFill>
                  <a:srgbClr val="FFFFFF"/>
                </a:solidFill>
                <a:latin typeface="Poppins"/>
                <a:ea typeface="Poppins"/>
                <a:cs typeface="Poppins"/>
                <a:sym typeface="Poppins"/>
              </a:rPr>
              <a:t> • Global Avg Pool → FC(512→2) softmax</a:t>
            </a:r>
          </a:p>
          <a:p>
            <a:pPr algn="just">
              <a:lnSpc>
                <a:spcPts val="4167"/>
              </a:lnSpc>
            </a:pPr>
            <a:r>
              <a:rPr lang="en-US" sz="2451">
                <a:solidFill>
                  <a:srgbClr val="FFFFFF"/>
                </a:solidFill>
                <a:latin typeface="Poppins"/>
                <a:ea typeface="Poppins"/>
                <a:cs typeface="Poppins"/>
                <a:sym typeface="Poppins"/>
              </a:rPr>
              <a:t> • ~2 M parameters, 9 layers deep</a:t>
            </a:r>
          </a:p>
          <a:p>
            <a:pPr algn="just">
              <a:lnSpc>
                <a:spcPts val="4167"/>
              </a:lnSpc>
            </a:pPr>
            <a:r>
              <a:rPr lang="en-US" sz="2451">
                <a:solidFill>
                  <a:srgbClr val="FFFFFF"/>
                </a:solidFill>
                <a:latin typeface="Poppins"/>
                <a:ea typeface="Poppins"/>
                <a:cs typeface="Poppins"/>
                <a:sym typeface="Poppins"/>
              </a:rPr>
              <a:t> • AdamW 1e-3, batch 256, 10 epochs + early stop</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72744" y="2606821"/>
            <a:ext cx="5467916" cy="546791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921977" y="2756054"/>
            <a:ext cx="5169449" cy="51694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109241" y="2943318"/>
            <a:ext cx="4794922" cy="479492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12</a:t>
            </a:r>
          </a:p>
        </p:txBody>
      </p:sp>
      <p:sp>
        <p:nvSpPr>
          <p:cNvPr id="15" name="TextBox 15"/>
          <p:cNvSpPr txBox="1"/>
          <p:nvPr/>
        </p:nvSpPr>
        <p:spPr>
          <a:xfrm>
            <a:off x="700292" y="1211732"/>
            <a:ext cx="10408949"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CNN Training &amp; Augment Impact</a:t>
            </a:r>
          </a:p>
        </p:txBody>
      </p:sp>
      <p:sp>
        <p:nvSpPr>
          <p:cNvPr id="16" name="TextBox 16"/>
          <p:cNvSpPr txBox="1"/>
          <p:nvPr/>
        </p:nvSpPr>
        <p:spPr>
          <a:xfrm>
            <a:off x="1028700" y="4404154"/>
            <a:ext cx="9435457" cy="2088644"/>
          </a:xfrm>
          <a:prstGeom prst="rect">
            <a:avLst/>
          </a:prstGeom>
        </p:spPr>
        <p:txBody>
          <a:bodyPr lIns="0" tIns="0" rIns="0" bIns="0" rtlCol="0" anchor="t">
            <a:spAutoFit/>
          </a:bodyPr>
          <a:lstStyle/>
          <a:p>
            <a:pPr algn="just">
              <a:lnSpc>
                <a:spcPts val="4167"/>
              </a:lnSpc>
            </a:pPr>
            <a:r>
              <a:rPr lang="en-US" sz="2451">
                <a:solidFill>
                  <a:srgbClr val="FFFFFF"/>
                </a:solidFill>
                <a:latin typeface="Poppins"/>
                <a:ea typeface="Poppins"/>
                <a:cs typeface="Poppins"/>
                <a:sym typeface="Poppins"/>
              </a:rPr>
              <a:t>• No-aug model overfit → 88-89 % val acc</a:t>
            </a:r>
          </a:p>
          <a:p>
            <a:pPr algn="just">
              <a:lnSpc>
                <a:spcPts val="4167"/>
              </a:lnSpc>
            </a:pPr>
            <a:r>
              <a:rPr lang="en-US" sz="2451">
                <a:solidFill>
                  <a:srgbClr val="FFFFFF"/>
                </a:solidFill>
                <a:latin typeface="Poppins"/>
                <a:ea typeface="Poppins"/>
                <a:cs typeface="Poppins"/>
                <a:sym typeface="Poppins"/>
              </a:rPr>
              <a:t> • Added crop/flip/rotate → ↑ to ~93 %</a:t>
            </a:r>
          </a:p>
          <a:p>
            <a:pPr algn="just">
              <a:lnSpc>
                <a:spcPts val="4167"/>
              </a:lnSpc>
            </a:pPr>
            <a:r>
              <a:rPr lang="en-US" sz="2451">
                <a:solidFill>
                  <a:srgbClr val="FFFFFF"/>
                </a:solidFill>
                <a:latin typeface="Poppins"/>
                <a:ea typeface="Poppins"/>
                <a:cs typeface="Poppins"/>
                <a:sym typeface="Poppins"/>
              </a:rPr>
              <a:t> • Aug reduced train-val gap by 4 pp</a:t>
            </a:r>
          </a:p>
          <a:p>
            <a:pPr algn="just">
              <a:lnSpc>
                <a:spcPts val="4167"/>
              </a:lnSpc>
            </a:pPr>
            <a:r>
              <a:rPr lang="en-US" sz="2451">
                <a:solidFill>
                  <a:srgbClr val="FFFFFF"/>
                </a:solidFill>
                <a:latin typeface="Poppins"/>
                <a:ea typeface="Poppins"/>
                <a:cs typeface="Poppins"/>
                <a:sym typeface="Poppins"/>
              </a:rPr>
              <a:t> • Confusion: more FP than FN (model “plays safe”)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72744" y="2606821"/>
            <a:ext cx="5467916" cy="546791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921977" y="2756054"/>
            <a:ext cx="5169449" cy="51694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109241" y="2943318"/>
            <a:ext cx="4794922" cy="479492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13</a:t>
            </a:r>
          </a:p>
        </p:txBody>
      </p:sp>
      <p:sp>
        <p:nvSpPr>
          <p:cNvPr id="15" name="TextBox 15"/>
          <p:cNvSpPr txBox="1"/>
          <p:nvPr/>
        </p:nvSpPr>
        <p:spPr>
          <a:xfrm>
            <a:off x="700292" y="1211732"/>
            <a:ext cx="10408949"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Baseline Results</a:t>
            </a:r>
          </a:p>
        </p:txBody>
      </p:sp>
      <p:sp>
        <p:nvSpPr>
          <p:cNvPr id="16" name="TextBox 16"/>
          <p:cNvSpPr txBox="1"/>
          <p:nvPr/>
        </p:nvSpPr>
        <p:spPr>
          <a:xfrm>
            <a:off x="1028700" y="4404154"/>
            <a:ext cx="9435457" cy="1572866"/>
          </a:xfrm>
          <a:prstGeom prst="rect">
            <a:avLst/>
          </a:prstGeom>
        </p:spPr>
        <p:txBody>
          <a:bodyPr lIns="0" tIns="0" rIns="0" bIns="0" rtlCol="0" anchor="t">
            <a:spAutoFit/>
          </a:bodyPr>
          <a:lstStyle/>
          <a:p>
            <a:pPr algn="just">
              <a:lnSpc>
                <a:spcPts val="4167"/>
              </a:lnSpc>
            </a:pPr>
            <a:r>
              <a:rPr lang="en-US" sz="2451" dirty="0">
                <a:solidFill>
                  <a:srgbClr val="FFFFFF"/>
                </a:solidFill>
                <a:latin typeface="Poppins"/>
                <a:ea typeface="Poppins"/>
                <a:cs typeface="Poppins"/>
                <a:sym typeface="Poppins"/>
              </a:rPr>
              <a:t>• Val accuracy ≈ 93 % | F1 ≈ 0.93</a:t>
            </a:r>
          </a:p>
          <a:p>
            <a:pPr algn="just">
              <a:lnSpc>
                <a:spcPts val="4167"/>
              </a:lnSpc>
            </a:pPr>
            <a:r>
              <a:rPr lang="en-US" sz="2451" dirty="0">
                <a:solidFill>
                  <a:srgbClr val="FFFFFF"/>
                </a:solidFill>
                <a:latin typeface="Poppins"/>
                <a:ea typeface="Poppins"/>
                <a:cs typeface="Poppins"/>
                <a:sym typeface="Poppins"/>
              </a:rPr>
              <a:t> • ROC-AUC 0.96 – good separability</a:t>
            </a:r>
          </a:p>
          <a:p>
            <a:pPr algn="just">
              <a:lnSpc>
                <a:spcPts val="4167"/>
              </a:lnSpc>
            </a:pPr>
            <a:r>
              <a:rPr lang="en-US" sz="2451" dirty="0">
                <a:solidFill>
                  <a:srgbClr val="FFFFFF"/>
                </a:solidFill>
                <a:latin typeface="Poppins"/>
                <a:ea typeface="Poppins"/>
                <a:cs typeface="Poppins"/>
                <a:sym typeface="Poppins"/>
              </a:rPr>
              <a:t> • Need higher-capacity model ⇒ transfer learning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14</a:t>
            </a:r>
          </a:p>
        </p:txBody>
      </p:sp>
      <p:sp>
        <p:nvSpPr>
          <p:cNvPr id="7" name="TextBox 7"/>
          <p:cNvSpPr txBox="1"/>
          <p:nvPr/>
        </p:nvSpPr>
        <p:spPr>
          <a:xfrm>
            <a:off x="1028700" y="1953849"/>
            <a:ext cx="8895529"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Why Transfer Learning?</a:t>
            </a:r>
          </a:p>
        </p:txBody>
      </p:sp>
      <p:sp>
        <p:nvSpPr>
          <p:cNvPr id="8" name="TextBox 8"/>
          <p:cNvSpPr txBox="1"/>
          <p:nvPr/>
        </p:nvSpPr>
        <p:spPr>
          <a:xfrm>
            <a:off x="1337420" y="5019675"/>
            <a:ext cx="8278089"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Pretrained on 14 M+ ImageNet images → rich features</a:t>
            </a:r>
          </a:p>
          <a:p>
            <a:pPr algn="just">
              <a:lnSpc>
                <a:spcPts val="3400"/>
              </a:lnSpc>
            </a:pPr>
            <a:r>
              <a:rPr lang="en-US" sz="2000">
                <a:solidFill>
                  <a:srgbClr val="FFFFFF"/>
                </a:solidFill>
                <a:latin typeface="Poppins"/>
                <a:ea typeface="Poppins"/>
                <a:cs typeface="Poppins"/>
                <a:sym typeface="Poppins"/>
              </a:rPr>
              <a:t> • Faster convergence, less data required</a:t>
            </a:r>
          </a:p>
          <a:p>
            <a:pPr algn="just">
              <a:lnSpc>
                <a:spcPts val="3400"/>
              </a:lnSpc>
            </a:pPr>
            <a:r>
              <a:rPr lang="en-US" sz="2000">
                <a:solidFill>
                  <a:srgbClr val="FFFFFF"/>
                </a:solidFill>
                <a:latin typeface="Poppins"/>
                <a:ea typeface="Poppins"/>
                <a:cs typeface="Poppins"/>
                <a:sym typeface="Poppins"/>
              </a:rPr>
              <a:t> • Proven in deepfake literature to boost accuracy 4-6 pp</a:t>
            </a:r>
          </a:p>
          <a:p>
            <a:pPr algn="just">
              <a:lnSpc>
                <a:spcPts val="3400"/>
              </a:lnSpc>
            </a:pPr>
            <a:r>
              <a:rPr lang="en-US" sz="2000">
                <a:solidFill>
                  <a:srgbClr val="FFFFFF"/>
                </a:solidFill>
                <a:latin typeface="Poppins"/>
                <a:ea typeface="Poppins"/>
                <a:cs typeface="Poppins"/>
                <a:sym typeface="Poppins"/>
              </a:rPr>
              <a:t> • Chosen nets: ResNet-18 (classic) &amp; EffNet-B0 (modern efficient)</a:t>
            </a:r>
          </a:p>
        </p:txBody>
      </p:sp>
      <p:grpSp>
        <p:nvGrpSpPr>
          <p:cNvPr id="9" name="Group 9"/>
          <p:cNvGrpSpPr/>
          <p:nvPr/>
        </p:nvGrpSpPr>
        <p:grpSpPr>
          <a:xfrm>
            <a:off x="10509616" y="2163381"/>
            <a:ext cx="2815128" cy="3867185"/>
            <a:chOff x="0" y="0"/>
            <a:chExt cx="428955" cy="589263"/>
          </a:xfrm>
        </p:grpSpPr>
        <p:sp>
          <p:nvSpPr>
            <p:cNvPr id="10" name="Freeform 10"/>
            <p:cNvSpPr/>
            <p:nvPr/>
          </p:nvSpPr>
          <p:spPr>
            <a:xfrm>
              <a:off x="0" y="0"/>
              <a:ext cx="428955" cy="589263"/>
            </a:xfrm>
            <a:custGeom>
              <a:avLst/>
              <a:gdLst/>
              <a:ahLst/>
              <a:cxnLst/>
              <a:rect l="l" t="t" r="r" b="b"/>
              <a:pathLst>
                <a:path w="428955" h="589263">
                  <a:moveTo>
                    <a:pt x="55002" y="0"/>
                  </a:moveTo>
                  <a:lnTo>
                    <a:pt x="373953" y="0"/>
                  </a:lnTo>
                  <a:cubicBezTo>
                    <a:pt x="388541" y="0"/>
                    <a:pt x="402531" y="5795"/>
                    <a:pt x="412846" y="16110"/>
                  </a:cubicBezTo>
                  <a:cubicBezTo>
                    <a:pt x="423161" y="26425"/>
                    <a:pt x="428955" y="40415"/>
                    <a:pt x="428955" y="55002"/>
                  </a:cubicBezTo>
                  <a:lnTo>
                    <a:pt x="428955" y="534260"/>
                  </a:lnTo>
                  <a:cubicBezTo>
                    <a:pt x="428955" y="548848"/>
                    <a:pt x="423161" y="562838"/>
                    <a:pt x="412846" y="573153"/>
                  </a:cubicBezTo>
                  <a:cubicBezTo>
                    <a:pt x="402531" y="583468"/>
                    <a:pt x="388541" y="589263"/>
                    <a:pt x="373953" y="589263"/>
                  </a:cubicBezTo>
                  <a:lnTo>
                    <a:pt x="55002" y="589263"/>
                  </a:lnTo>
                  <a:cubicBezTo>
                    <a:pt x="40415" y="589263"/>
                    <a:pt x="26425" y="583468"/>
                    <a:pt x="16110" y="573153"/>
                  </a:cubicBezTo>
                  <a:cubicBezTo>
                    <a:pt x="5795" y="562838"/>
                    <a:pt x="0" y="548848"/>
                    <a:pt x="0" y="534260"/>
                  </a:cubicBezTo>
                  <a:lnTo>
                    <a:pt x="0" y="55002"/>
                  </a:lnTo>
                  <a:cubicBezTo>
                    <a:pt x="0" y="40415"/>
                    <a:pt x="5795" y="26425"/>
                    <a:pt x="16110" y="16110"/>
                  </a:cubicBezTo>
                  <a:cubicBezTo>
                    <a:pt x="26425" y="5795"/>
                    <a:pt x="40415" y="0"/>
                    <a:pt x="55002"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1" name="TextBox 11"/>
            <p:cNvSpPr txBox="1"/>
            <p:nvPr/>
          </p:nvSpPr>
          <p:spPr>
            <a:xfrm>
              <a:off x="0" y="-38100"/>
              <a:ext cx="428955" cy="627363"/>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0857385" y="2454363"/>
            <a:ext cx="2119589" cy="3285221"/>
            <a:chOff x="0" y="0"/>
            <a:chExt cx="354984" cy="550201"/>
          </a:xfrm>
        </p:grpSpPr>
        <p:sp>
          <p:nvSpPr>
            <p:cNvPr id="13" name="Freeform 13"/>
            <p:cNvSpPr/>
            <p:nvPr/>
          </p:nvSpPr>
          <p:spPr>
            <a:xfrm>
              <a:off x="0" y="0"/>
              <a:ext cx="354984" cy="550201"/>
            </a:xfrm>
            <a:custGeom>
              <a:avLst/>
              <a:gdLst/>
              <a:ahLst/>
              <a:cxnLst/>
              <a:rect l="l" t="t" r="r" b="b"/>
              <a:pathLst>
                <a:path w="354984" h="550201">
                  <a:moveTo>
                    <a:pt x="84009" y="0"/>
                  </a:moveTo>
                  <a:lnTo>
                    <a:pt x="270975" y="0"/>
                  </a:lnTo>
                  <a:cubicBezTo>
                    <a:pt x="317372" y="0"/>
                    <a:pt x="354984" y="37612"/>
                    <a:pt x="354984" y="84009"/>
                  </a:cubicBezTo>
                  <a:lnTo>
                    <a:pt x="354984" y="466192"/>
                  </a:lnTo>
                  <a:cubicBezTo>
                    <a:pt x="354984" y="512589"/>
                    <a:pt x="317372" y="550201"/>
                    <a:pt x="270975" y="550201"/>
                  </a:cubicBezTo>
                  <a:lnTo>
                    <a:pt x="84009" y="550201"/>
                  </a:lnTo>
                  <a:cubicBezTo>
                    <a:pt x="37612" y="550201"/>
                    <a:pt x="0" y="512589"/>
                    <a:pt x="0" y="466192"/>
                  </a:cubicBezTo>
                  <a:lnTo>
                    <a:pt x="0" y="84009"/>
                  </a:lnTo>
                  <a:cubicBezTo>
                    <a:pt x="0" y="37612"/>
                    <a:pt x="37612" y="0"/>
                    <a:pt x="84009" y="0"/>
                  </a:cubicBezTo>
                  <a:close/>
                </a:path>
              </a:pathLst>
            </a:custGeom>
            <a:blipFill>
              <a:blip r:embed="rId3"/>
              <a:stretch>
                <a:fillRect l="-1632" r="-1632"/>
              </a:stretch>
            </a:blipFill>
          </p:spPr>
          <p:txBody>
            <a:bodyPr/>
            <a:lstStyle/>
            <a:p>
              <a:endParaRPr lang="en-US"/>
            </a:p>
          </p:txBody>
        </p:sp>
      </p:grpSp>
      <p:grpSp>
        <p:nvGrpSpPr>
          <p:cNvPr id="14" name="Group 14"/>
          <p:cNvGrpSpPr/>
          <p:nvPr/>
        </p:nvGrpSpPr>
        <p:grpSpPr>
          <a:xfrm>
            <a:off x="13772418" y="2163381"/>
            <a:ext cx="2815128" cy="3867185"/>
            <a:chOff x="0" y="0"/>
            <a:chExt cx="428955" cy="589263"/>
          </a:xfrm>
        </p:grpSpPr>
        <p:sp>
          <p:nvSpPr>
            <p:cNvPr id="15" name="Freeform 15"/>
            <p:cNvSpPr/>
            <p:nvPr/>
          </p:nvSpPr>
          <p:spPr>
            <a:xfrm>
              <a:off x="0" y="0"/>
              <a:ext cx="428955" cy="589263"/>
            </a:xfrm>
            <a:custGeom>
              <a:avLst/>
              <a:gdLst/>
              <a:ahLst/>
              <a:cxnLst/>
              <a:rect l="l" t="t" r="r" b="b"/>
              <a:pathLst>
                <a:path w="428955" h="589263">
                  <a:moveTo>
                    <a:pt x="55002" y="0"/>
                  </a:moveTo>
                  <a:lnTo>
                    <a:pt x="373953" y="0"/>
                  </a:lnTo>
                  <a:cubicBezTo>
                    <a:pt x="388541" y="0"/>
                    <a:pt x="402531" y="5795"/>
                    <a:pt x="412846" y="16110"/>
                  </a:cubicBezTo>
                  <a:cubicBezTo>
                    <a:pt x="423161" y="26425"/>
                    <a:pt x="428955" y="40415"/>
                    <a:pt x="428955" y="55002"/>
                  </a:cubicBezTo>
                  <a:lnTo>
                    <a:pt x="428955" y="534260"/>
                  </a:lnTo>
                  <a:cubicBezTo>
                    <a:pt x="428955" y="548848"/>
                    <a:pt x="423161" y="562838"/>
                    <a:pt x="412846" y="573153"/>
                  </a:cubicBezTo>
                  <a:cubicBezTo>
                    <a:pt x="402531" y="583468"/>
                    <a:pt x="388541" y="589263"/>
                    <a:pt x="373953" y="589263"/>
                  </a:cubicBezTo>
                  <a:lnTo>
                    <a:pt x="55002" y="589263"/>
                  </a:lnTo>
                  <a:cubicBezTo>
                    <a:pt x="40415" y="589263"/>
                    <a:pt x="26425" y="583468"/>
                    <a:pt x="16110" y="573153"/>
                  </a:cubicBezTo>
                  <a:cubicBezTo>
                    <a:pt x="5795" y="562838"/>
                    <a:pt x="0" y="548848"/>
                    <a:pt x="0" y="534260"/>
                  </a:cubicBezTo>
                  <a:lnTo>
                    <a:pt x="0" y="55002"/>
                  </a:lnTo>
                  <a:cubicBezTo>
                    <a:pt x="0" y="40415"/>
                    <a:pt x="5795" y="26425"/>
                    <a:pt x="16110" y="16110"/>
                  </a:cubicBezTo>
                  <a:cubicBezTo>
                    <a:pt x="26425" y="5795"/>
                    <a:pt x="40415" y="0"/>
                    <a:pt x="55002"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6" name="TextBox 16"/>
            <p:cNvSpPr txBox="1"/>
            <p:nvPr/>
          </p:nvSpPr>
          <p:spPr>
            <a:xfrm>
              <a:off x="0" y="-38100"/>
              <a:ext cx="428955" cy="627363"/>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4120188" y="2454363"/>
            <a:ext cx="2119589" cy="3285221"/>
            <a:chOff x="0" y="0"/>
            <a:chExt cx="354984" cy="550201"/>
          </a:xfrm>
        </p:grpSpPr>
        <p:sp>
          <p:nvSpPr>
            <p:cNvPr id="18" name="Freeform 18"/>
            <p:cNvSpPr/>
            <p:nvPr/>
          </p:nvSpPr>
          <p:spPr>
            <a:xfrm>
              <a:off x="0" y="0"/>
              <a:ext cx="354984" cy="550201"/>
            </a:xfrm>
            <a:custGeom>
              <a:avLst/>
              <a:gdLst/>
              <a:ahLst/>
              <a:cxnLst/>
              <a:rect l="l" t="t" r="r" b="b"/>
              <a:pathLst>
                <a:path w="354984" h="550201">
                  <a:moveTo>
                    <a:pt x="84009" y="0"/>
                  </a:moveTo>
                  <a:lnTo>
                    <a:pt x="270975" y="0"/>
                  </a:lnTo>
                  <a:cubicBezTo>
                    <a:pt x="317372" y="0"/>
                    <a:pt x="354984" y="37612"/>
                    <a:pt x="354984" y="84009"/>
                  </a:cubicBezTo>
                  <a:lnTo>
                    <a:pt x="354984" y="466192"/>
                  </a:lnTo>
                  <a:cubicBezTo>
                    <a:pt x="354984" y="512589"/>
                    <a:pt x="317372" y="550201"/>
                    <a:pt x="270975" y="550201"/>
                  </a:cubicBezTo>
                  <a:lnTo>
                    <a:pt x="84009" y="550201"/>
                  </a:lnTo>
                  <a:cubicBezTo>
                    <a:pt x="37612" y="550201"/>
                    <a:pt x="0" y="512589"/>
                    <a:pt x="0" y="466192"/>
                  </a:cubicBezTo>
                  <a:lnTo>
                    <a:pt x="0" y="84009"/>
                  </a:lnTo>
                  <a:cubicBezTo>
                    <a:pt x="0" y="37612"/>
                    <a:pt x="37612" y="0"/>
                    <a:pt x="84009" y="0"/>
                  </a:cubicBezTo>
                  <a:close/>
                </a:path>
              </a:pathLst>
            </a:custGeom>
            <a:blipFill>
              <a:blip r:embed="rId4"/>
              <a:stretch>
                <a:fillRect l="-53328" r="-53328"/>
              </a:stretch>
            </a:blipFill>
          </p:spPr>
          <p:txBody>
            <a:bodyPr/>
            <a:lstStyle/>
            <a:p>
              <a:endParaRPr lang="en-US"/>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72744" y="2606821"/>
            <a:ext cx="5467916" cy="546791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921977" y="2756054"/>
            <a:ext cx="5169449" cy="51694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109241" y="2943318"/>
            <a:ext cx="4794922" cy="479492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15</a:t>
            </a:r>
          </a:p>
        </p:txBody>
      </p:sp>
      <p:sp>
        <p:nvSpPr>
          <p:cNvPr id="15" name="TextBox 15"/>
          <p:cNvSpPr txBox="1"/>
          <p:nvPr/>
        </p:nvSpPr>
        <p:spPr>
          <a:xfrm>
            <a:off x="1028700" y="1544783"/>
            <a:ext cx="10395111"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ResNet-18 (1/2) — Residual Learning</a:t>
            </a:r>
          </a:p>
        </p:txBody>
      </p:sp>
      <p:sp>
        <p:nvSpPr>
          <p:cNvPr id="16" name="TextBox 16"/>
          <p:cNvSpPr txBox="1"/>
          <p:nvPr/>
        </p:nvSpPr>
        <p:spPr>
          <a:xfrm>
            <a:off x="2065908" y="4994548"/>
            <a:ext cx="7128070"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Residual block: F(x)+x lets gradients skip layers</a:t>
            </a:r>
          </a:p>
          <a:p>
            <a:pPr algn="just">
              <a:lnSpc>
                <a:spcPts val="3400"/>
              </a:lnSpc>
            </a:pPr>
            <a:r>
              <a:rPr lang="en-US" sz="2000">
                <a:solidFill>
                  <a:srgbClr val="FFFFFF"/>
                </a:solidFill>
                <a:latin typeface="Poppins"/>
                <a:ea typeface="Poppins"/>
                <a:cs typeface="Poppins"/>
                <a:sym typeface="Poppins"/>
              </a:rPr>
              <a:t> • Mitigates vanishing gradient, enables deep nets</a:t>
            </a:r>
          </a:p>
          <a:p>
            <a:pPr algn="just">
              <a:lnSpc>
                <a:spcPts val="3400"/>
              </a:lnSpc>
            </a:pPr>
            <a:r>
              <a:rPr lang="en-US" sz="2000">
                <a:solidFill>
                  <a:srgbClr val="FFFFFF"/>
                </a:solidFill>
                <a:latin typeface="Poppins"/>
                <a:ea typeface="Poppins"/>
                <a:cs typeface="Poppins"/>
                <a:sym typeface="Poppins"/>
              </a:rPr>
              <a:t> • 18 conv layers grouped in 4 stages</a:t>
            </a:r>
          </a:p>
          <a:p>
            <a:pPr algn="just">
              <a:lnSpc>
                <a:spcPts val="3400"/>
              </a:lnSpc>
            </a:pPr>
            <a:r>
              <a:rPr lang="en-US" sz="2000">
                <a:solidFill>
                  <a:srgbClr val="FFFFFF"/>
                </a:solidFill>
                <a:latin typeface="Poppins"/>
                <a:ea typeface="Poppins"/>
                <a:cs typeface="Poppins"/>
                <a:sym typeface="Poppins"/>
              </a:rPr>
              <a:t> • ~11.7 M parameters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9144000" y="3920195"/>
            <a:ext cx="8707882" cy="3983856"/>
          </a:xfrm>
          <a:custGeom>
            <a:avLst/>
            <a:gdLst/>
            <a:ahLst/>
            <a:cxnLst/>
            <a:rect l="l" t="t" r="r" b="b"/>
            <a:pathLst>
              <a:path w="8707882" h="3983856">
                <a:moveTo>
                  <a:pt x="0" y="0"/>
                </a:moveTo>
                <a:lnTo>
                  <a:pt x="8707882" y="0"/>
                </a:lnTo>
                <a:lnTo>
                  <a:pt x="8707882" y="3983856"/>
                </a:lnTo>
                <a:lnTo>
                  <a:pt x="0" y="3983856"/>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7" name="TextBox 7"/>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16</a:t>
            </a:r>
          </a:p>
        </p:txBody>
      </p:sp>
      <p:sp>
        <p:nvSpPr>
          <p:cNvPr id="8" name="TextBox 8"/>
          <p:cNvSpPr txBox="1"/>
          <p:nvPr/>
        </p:nvSpPr>
        <p:spPr>
          <a:xfrm>
            <a:off x="1028700" y="1544783"/>
            <a:ext cx="10395111"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ResNet-18 (2/2) — Fine-Tune Setup</a:t>
            </a:r>
          </a:p>
        </p:txBody>
      </p:sp>
      <p:sp>
        <p:nvSpPr>
          <p:cNvPr id="9" name="TextBox 9"/>
          <p:cNvSpPr txBox="1"/>
          <p:nvPr/>
        </p:nvSpPr>
        <p:spPr>
          <a:xfrm>
            <a:off x="2065908" y="4994548"/>
            <a:ext cx="7128070"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Freeze first 3 stages (generic features)</a:t>
            </a:r>
          </a:p>
          <a:p>
            <a:pPr algn="just">
              <a:lnSpc>
                <a:spcPts val="3400"/>
              </a:lnSpc>
            </a:pPr>
            <a:r>
              <a:rPr lang="en-US" sz="2000">
                <a:solidFill>
                  <a:srgbClr val="FFFFFF"/>
                </a:solidFill>
                <a:latin typeface="Poppins"/>
                <a:ea typeface="Poppins"/>
                <a:cs typeface="Poppins"/>
                <a:sym typeface="Poppins"/>
              </a:rPr>
              <a:t> • Unfreeze stage 4 + FC head</a:t>
            </a:r>
          </a:p>
          <a:p>
            <a:pPr algn="just">
              <a:lnSpc>
                <a:spcPts val="3400"/>
              </a:lnSpc>
            </a:pPr>
            <a:r>
              <a:rPr lang="en-US" sz="2000">
                <a:solidFill>
                  <a:srgbClr val="FFFFFF"/>
                </a:solidFill>
                <a:latin typeface="Poppins"/>
                <a:ea typeface="Poppins"/>
                <a:cs typeface="Poppins"/>
                <a:sym typeface="Poppins"/>
              </a:rPr>
              <a:t> • LR: 3e-4 (unfrozen) vs 1e-3 (classifier)</a:t>
            </a:r>
          </a:p>
          <a:p>
            <a:pPr algn="just">
              <a:lnSpc>
                <a:spcPts val="3400"/>
              </a:lnSpc>
            </a:pPr>
            <a:r>
              <a:rPr lang="en-US" sz="2000">
                <a:solidFill>
                  <a:srgbClr val="FFFFFF"/>
                </a:solidFill>
                <a:latin typeface="Poppins"/>
                <a:ea typeface="Poppins"/>
                <a:cs typeface="Poppins"/>
                <a:sym typeface="Poppins"/>
              </a:rPr>
              <a:t> • 20 epochs, early-stop at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016417" y="1587723"/>
            <a:ext cx="7111554" cy="7111554"/>
          </a:xfrm>
          <a:custGeom>
            <a:avLst/>
            <a:gdLst/>
            <a:ahLst/>
            <a:cxnLst/>
            <a:rect l="l" t="t" r="r" b="b"/>
            <a:pathLst>
              <a:path w="7111554" h="7111554">
                <a:moveTo>
                  <a:pt x="0" y="0"/>
                </a:moveTo>
                <a:lnTo>
                  <a:pt x="7111554" y="0"/>
                </a:lnTo>
                <a:lnTo>
                  <a:pt x="7111554" y="7111554"/>
                </a:lnTo>
                <a:lnTo>
                  <a:pt x="0" y="7111554"/>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7" name="TextBox 7"/>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17</a:t>
            </a:r>
          </a:p>
        </p:txBody>
      </p:sp>
      <p:sp>
        <p:nvSpPr>
          <p:cNvPr id="8" name="TextBox 8"/>
          <p:cNvSpPr txBox="1"/>
          <p:nvPr/>
        </p:nvSpPr>
        <p:spPr>
          <a:xfrm>
            <a:off x="1028700" y="1544783"/>
            <a:ext cx="10395111"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ResNet-18 Results</a:t>
            </a:r>
          </a:p>
        </p:txBody>
      </p:sp>
      <p:sp>
        <p:nvSpPr>
          <p:cNvPr id="9" name="TextBox 9"/>
          <p:cNvSpPr txBox="1"/>
          <p:nvPr/>
        </p:nvSpPr>
        <p:spPr>
          <a:xfrm>
            <a:off x="1576458" y="4060789"/>
            <a:ext cx="8439959" cy="2014719"/>
          </a:xfrm>
          <a:prstGeom prst="rect">
            <a:avLst/>
          </a:prstGeom>
        </p:spPr>
        <p:txBody>
          <a:bodyPr lIns="0" tIns="0" rIns="0" bIns="0" rtlCol="0" anchor="t">
            <a:spAutoFit/>
          </a:bodyPr>
          <a:lstStyle/>
          <a:p>
            <a:pPr algn="just">
              <a:lnSpc>
                <a:spcPts val="4025"/>
              </a:lnSpc>
            </a:pPr>
            <a:r>
              <a:rPr lang="en-US" sz="2368" dirty="0">
                <a:solidFill>
                  <a:srgbClr val="FFFFFF"/>
                </a:solidFill>
                <a:latin typeface="Poppins"/>
                <a:ea typeface="Poppins"/>
                <a:cs typeface="Poppins"/>
                <a:sym typeface="Poppins"/>
              </a:rPr>
              <a:t>• Val acc ≈ 98.0 % | F1 0.980</a:t>
            </a:r>
          </a:p>
          <a:p>
            <a:pPr algn="just">
              <a:lnSpc>
                <a:spcPts val="4025"/>
              </a:lnSpc>
            </a:pPr>
            <a:r>
              <a:rPr lang="en-US" sz="2368" dirty="0">
                <a:solidFill>
                  <a:srgbClr val="FFFFFF"/>
                </a:solidFill>
                <a:latin typeface="Poppins"/>
                <a:ea typeface="Poppins"/>
                <a:cs typeface="Poppins"/>
                <a:sym typeface="Poppins"/>
              </a:rPr>
              <a:t> • Errors down </a:t>
            </a:r>
          </a:p>
          <a:p>
            <a:pPr algn="just">
              <a:lnSpc>
                <a:spcPts val="4025"/>
              </a:lnSpc>
            </a:pPr>
            <a:r>
              <a:rPr lang="en-US" sz="2368" dirty="0">
                <a:solidFill>
                  <a:srgbClr val="FFFFFF"/>
                </a:solidFill>
                <a:latin typeface="Poppins"/>
                <a:ea typeface="Poppins"/>
                <a:cs typeface="Poppins"/>
                <a:sym typeface="Poppins"/>
              </a:rPr>
              <a:t>• Balanced FP vs FN</a:t>
            </a:r>
          </a:p>
          <a:p>
            <a:pPr algn="just">
              <a:lnSpc>
                <a:spcPts val="4025"/>
              </a:lnSpc>
            </a:pPr>
            <a:r>
              <a:rPr lang="en-US" sz="2368" dirty="0">
                <a:solidFill>
                  <a:srgbClr val="FFFFFF"/>
                </a:solidFill>
                <a:latin typeface="Poppins"/>
                <a:ea typeface="Poppins"/>
                <a:cs typeface="Poppins"/>
                <a:sym typeface="Poppins"/>
              </a:rPr>
              <a:t> • ROC-AUC 0.99</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grpSp>
        <p:nvGrpSpPr>
          <p:cNvPr id="6" name="Group 6"/>
          <p:cNvGrpSpPr/>
          <p:nvPr/>
        </p:nvGrpSpPr>
        <p:grpSpPr>
          <a:xfrm>
            <a:off x="10502227" y="1187665"/>
            <a:ext cx="4528228" cy="7904265"/>
            <a:chOff x="0" y="0"/>
            <a:chExt cx="1231822" cy="2150211"/>
          </a:xfrm>
        </p:grpSpPr>
        <p:sp>
          <p:nvSpPr>
            <p:cNvPr id="7" name="Freeform 7"/>
            <p:cNvSpPr/>
            <p:nvPr/>
          </p:nvSpPr>
          <p:spPr>
            <a:xfrm rot="5400000">
              <a:off x="-459195" y="459195"/>
              <a:ext cx="2150211" cy="1231822"/>
            </a:xfrm>
            <a:custGeom>
              <a:avLst/>
              <a:gdLst/>
              <a:ahLst/>
              <a:cxnLst/>
              <a:rect l="l" t="t" r="r" b="b"/>
              <a:pathLst>
                <a:path w="2150211" h="1231822">
                  <a:moveTo>
                    <a:pt x="0" y="1192498"/>
                  </a:moveTo>
                  <a:lnTo>
                    <a:pt x="0" y="39323"/>
                  </a:lnTo>
                  <a:cubicBezTo>
                    <a:pt x="0" y="28894"/>
                    <a:pt x="4143" y="18892"/>
                    <a:pt x="11518" y="11517"/>
                  </a:cubicBezTo>
                  <a:cubicBezTo>
                    <a:pt x="18892" y="4143"/>
                    <a:pt x="28894" y="0"/>
                    <a:pt x="39324" y="0"/>
                  </a:cubicBezTo>
                  <a:lnTo>
                    <a:pt x="2110888" y="0"/>
                  </a:lnTo>
                  <a:cubicBezTo>
                    <a:pt x="2121317" y="0"/>
                    <a:pt x="2131319" y="4143"/>
                    <a:pt x="2138694" y="11517"/>
                  </a:cubicBezTo>
                  <a:cubicBezTo>
                    <a:pt x="2146068" y="18892"/>
                    <a:pt x="2150211" y="28894"/>
                    <a:pt x="2150211" y="39323"/>
                  </a:cubicBezTo>
                  <a:lnTo>
                    <a:pt x="2150211" y="1192498"/>
                  </a:lnTo>
                  <a:cubicBezTo>
                    <a:pt x="2150211" y="1202927"/>
                    <a:pt x="2146068" y="1212929"/>
                    <a:pt x="2138694" y="1220304"/>
                  </a:cubicBezTo>
                  <a:cubicBezTo>
                    <a:pt x="2131319" y="1227678"/>
                    <a:pt x="2121317" y="1231821"/>
                    <a:pt x="2110888" y="1231821"/>
                  </a:cubicBezTo>
                  <a:lnTo>
                    <a:pt x="39324" y="1231821"/>
                  </a:lnTo>
                  <a:cubicBezTo>
                    <a:pt x="28894" y="1231821"/>
                    <a:pt x="18892" y="1227678"/>
                    <a:pt x="11518" y="1220304"/>
                  </a:cubicBezTo>
                  <a:cubicBezTo>
                    <a:pt x="4143" y="1212929"/>
                    <a:pt x="0" y="1202927"/>
                    <a:pt x="0" y="1192498"/>
                  </a:cubicBezTo>
                  <a:close/>
                </a:path>
              </a:pathLst>
            </a:custGeom>
            <a:blipFill>
              <a:blip r:embed="rId3"/>
              <a:stretch>
                <a:fillRect l="-11594" r="-11594"/>
              </a:stretch>
            </a:blipFill>
          </p:spPr>
          <p:txBody>
            <a:bodyPr/>
            <a:lstStyle/>
            <a:p>
              <a:endParaRPr lang="en-US"/>
            </a:p>
          </p:txBody>
        </p:sp>
      </p:gr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18</a:t>
            </a:r>
          </a:p>
        </p:txBody>
      </p:sp>
      <p:sp>
        <p:nvSpPr>
          <p:cNvPr id="9" name="TextBox 9"/>
          <p:cNvSpPr txBox="1"/>
          <p:nvPr/>
        </p:nvSpPr>
        <p:spPr>
          <a:xfrm>
            <a:off x="751596" y="1358010"/>
            <a:ext cx="9576102" cy="1871091"/>
          </a:xfrm>
          <a:prstGeom prst="rect">
            <a:avLst/>
          </a:prstGeom>
        </p:spPr>
        <p:txBody>
          <a:bodyPr lIns="0" tIns="0" rIns="0" bIns="0" rtlCol="0" anchor="t">
            <a:spAutoFit/>
          </a:bodyPr>
          <a:lstStyle/>
          <a:p>
            <a:pPr algn="l">
              <a:lnSpc>
                <a:spcPts val="7062"/>
              </a:lnSpc>
            </a:pPr>
            <a:r>
              <a:rPr lang="en-US" sz="6600" b="1">
                <a:solidFill>
                  <a:srgbClr val="FFFFFF"/>
                </a:solidFill>
                <a:latin typeface="Poppins Bold"/>
                <a:ea typeface="Poppins Bold"/>
                <a:cs typeface="Poppins Bold"/>
                <a:sym typeface="Poppins Bold"/>
              </a:rPr>
              <a:t>EfficientNet-B0 (1/2) — Compound Scaling</a:t>
            </a:r>
          </a:p>
        </p:txBody>
      </p:sp>
      <p:sp>
        <p:nvSpPr>
          <p:cNvPr id="10" name="TextBox 10"/>
          <p:cNvSpPr txBox="1"/>
          <p:nvPr/>
        </p:nvSpPr>
        <p:spPr>
          <a:xfrm>
            <a:off x="1028700" y="4225925"/>
            <a:ext cx="9114825" cy="1871787"/>
          </a:xfrm>
          <a:prstGeom prst="rect">
            <a:avLst/>
          </a:prstGeom>
        </p:spPr>
        <p:txBody>
          <a:bodyPr lIns="0" tIns="0" rIns="0" bIns="0" rtlCol="0" anchor="t">
            <a:spAutoFit/>
          </a:bodyPr>
          <a:lstStyle/>
          <a:p>
            <a:pPr algn="just">
              <a:lnSpc>
                <a:spcPts val="3743"/>
              </a:lnSpc>
            </a:pPr>
            <a:r>
              <a:rPr lang="en-US" sz="2202">
                <a:solidFill>
                  <a:srgbClr val="FFFFFF"/>
                </a:solidFill>
                <a:latin typeface="Poppins"/>
                <a:ea typeface="Poppins"/>
                <a:cs typeface="Poppins"/>
                <a:sym typeface="Poppins"/>
              </a:rPr>
              <a:t>• Balances depth, width, resolution (φ=1)</a:t>
            </a:r>
          </a:p>
          <a:p>
            <a:pPr algn="just">
              <a:lnSpc>
                <a:spcPts val="3743"/>
              </a:lnSpc>
            </a:pPr>
            <a:r>
              <a:rPr lang="en-US" sz="2202">
                <a:solidFill>
                  <a:srgbClr val="FFFFFF"/>
                </a:solidFill>
                <a:latin typeface="Poppins"/>
                <a:ea typeface="Poppins"/>
                <a:cs typeface="Poppins"/>
                <a:sym typeface="Poppins"/>
              </a:rPr>
              <a:t> • Core block: MBConv + Squeeze-Excite attention</a:t>
            </a:r>
          </a:p>
          <a:p>
            <a:pPr algn="just">
              <a:lnSpc>
                <a:spcPts val="3743"/>
              </a:lnSpc>
            </a:pPr>
            <a:r>
              <a:rPr lang="en-US" sz="2202">
                <a:solidFill>
                  <a:srgbClr val="FFFFFF"/>
                </a:solidFill>
                <a:latin typeface="Poppins"/>
                <a:ea typeface="Poppins"/>
                <a:cs typeface="Poppins"/>
                <a:sym typeface="Poppins"/>
              </a:rPr>
              <a:t> • Only 5.3 M params yet ImageNet top-1 77 %</a:t>
            </a:r>
          </a:p>
          <a:p>
            <a:pPr algn="just">
              <a:lnSpc>
                <a:spcPts val="3743"/>
              </a:lnSpc>
            </a:pPr>
            <a:r>
              <a:rPr lang="en-US" sz="2202">
                <a:solidFill>
                  <a:srgbClr val="FFFFFF"/>
                </a:solidFill>
                <a:latin typeface="Poppins"/>
                <a:ea typeface="Poppins"/>
                <a:cs typeface="Poppins"/>
                <a:sym typeface="Poppins"/>
              </a:rPr>
              <a:t> • Ideal for Colab constraints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grpSp>
        <p:nvGrpSpPr>
          <p:cNvPr id="6" name="Group 6"/>
          <p:cNvGrpSpPr/>
          <p:nvPr/>
        </p:nvGrpSpPr>
        <p:grpSpPr>
          <a:xfrm>
            <a:off x="10930852" y="2667680"/>
            <a:ext cx="4528228" cy="7904265"/>
            <a:chOff x="0" y="0"/>
            <a:chExt cx="1231822" cy="2150211"/>
          </a:xfrm>
        </p:grpSpPr>
        <p:sp>
          <p:nvSpPr>
            <p:cNvPr id="7" name="Freeform 7"/>
            <p:cNvSpPr/>
            <p:nvPr/>
          </p:nvSpPr>
          <p:spPr>
            <a:xfrm>
              <a:off x="0" y="0"/>
              <a:ext cx="1231822" cy="2150211"/>
            </a:xfrm>
            <a:custGeom>
              <a:avLst/>
              <a:gdLst/>
              <a:ahLst/>
              <a:cxnLst/>
              <a:rect l="l" t="t" r="r" b="b"/>
              <a:pathLst>
                <a:path w="1231822" h="2150211">
                  <a:moveTo>
                    <a:pt x="39323" y="0"/>
                  </a:moveTo>
                  <a:lnTo>
                    <a:pt x="1192499" y="0"/>
                  </a:lnTo>
                  <a:cubicBezTo>
                    <a:pt x="1202928" y="0"/>
                    <a:pt x="1212930" y="4143"/>
                    <a:pt x="1220304" y="11517"/>
                  </a:cubicBezTo>
                  <a:cubicBezTo>
                    <a:pt x="1227679" y="18892"/>
                    <a:pt x="1231822" y="28894"/>
                    <a:pt x="1231822" y="39323"/>
                  </a:cubicBezTo>
                  <a:lnTo>
                    <a:pt x="1231822" y="2110888"/>
                  </a:lnTo>
                  <a:cubicBezTo>
                    <a:pt x="1231822" y="2121317"/>
                    <a:pt x="1227679" y="2131319"/>
                    <a:pt x="1220304" y="2138693"/>
                  </a:cubicBezTo>
                  <a:cubicBezTo>
                    <a:pt x="1212930" y="2146068"/>
                    <a:pt x="1202928" y="2150211"/>
                    <a:pt x="1192499" y="2150211"/>
                  </a:cubicBezTo>
                  <a:lnTo>
                    <a:pt x="39323" y="2150211"/>
                  </a:lnTo>
                  <a:cubicBezTo>
                    <a:pt x="28894" y="2150211"/>
                    <a:pt x="18892" y="2146068"/>
                    <a:pt x="11517" y="2138693"/>
                  </a:cubicBezTo>
                  <a:cubicBezTo>
                    <a:pt x="4143" y="2131319"/>
                    <a:pt x="0" y="2121317"/>
                    <a:pt x="0" y="2110888"/>
                  </a:cubicBezTo>
                  <a:lnTo>
                    <a:pt x="0" y="39323"/>
                  </a:lnTo>
                  <a:cubicBezTo>
                    <a:pt x="0" y="28894"/>
                    <a:pt x="4143" y="18892"/>
                    <a:pt x="11517" y="11517"/>
                  </a:cubicBezTo>
                  <a:cubicBezTo>
                    <a:pt x="18892" y="4143"/>
                    <a:pt x="28894" y="0"/>
                    <a:pt x="39323" y="0"/>
                  </a:cubicBezTo>
                  <a:close/>
                </a:path>
              </a:pathLst>
            </a:custGeom>
            <a:blipFill>
              <a:blip r:embed="rId3"/>
              <a:stretch>
                <a:fillRect l="-8148" r="-8148"/>
              </a:stretch>
            </a:blipFill>
          </p:spPr>
          <p:txBody>
            <a:bodyPr/>
            <a:lstStyle/>
            <a:p>
              <a:endParaRPr lang="en-US"/>
            </a:p>
          </p:txBody>
        </p:sp>
      </p:gr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19</a:t>
            </a:r>
          </a:p>
        </p:txBody>
      </p:sp>
      <p:sp>
        <p:nvSpPr>
          <p:cNvPr id="9" name="TextBox 9"/>
          <p:cNvSpPr txBox="1"/>
          <p:nvPr/>
        </p:nvSpPr>
        <p:spPr>
          <a:xfrm>
            <a:off x="751596" y="1358010"/>
            <a:ext cx="9576102" cy="1871091"/>
          </a:xfrm>
          <a:prstGeom prst="rect">
            <a:avLst/>
          </a:prstGeom>
        </p:spPr>
        <p:txBody>
          <a:bodyPr lIns="0" tIns="0" rIns="0" bIns="0" rtlCol="0" anchor="t">
            <a:spAutoFit/>
          </a:bodyPr>
          <a:lstStyle/>
          <a:p>
            <a:pPr algn="l">
              <a:lnSpc>
                <a:spcPts val="7062"/>
              </a:lnSpc>
            </a:pPr>
            <a:r>
              <a:rPr lang="en-US" sz="6600" b="1">
                <a:solidFill>
                  <a:srgbClr val="FFFFFF"/>
                </a:solidFill>
                <a:latin typeface="Poppins Bold"/>
                <a:ea typeface="Poppins Bold"/>
                <a:cs typeface="Poppins Bold"/>
                <a:sym typeface="Poppins Bold"/>
              </a:rPr>
              <a:t>EfficientNet-B0 (2/2) — Fine-Tune Setup</a:t>
            </a:r>
          </a:p>
        </p:txBody>
      </p:sp>
      <p:sp>
        <p:nvSpPr>
          <p:cNvPr id="10" name="TextBox 10"/>
          <p:cNvSpPr txBox="1"/>
          <p:nvPr/>
        </p:nvSpPr>
        <p:spPr>
          <a:xfrm>
            <a:off x="1028700" y="4225925"/>
            <a:ext cx="9114825" cy="1871787"/>
          </a:xfrm>
          <a:prstGeom prst="rect">
            <a:avLst/>
          </a:prstGeom>
        </p:spPr>
        <p:txBody>
          <a:bodyPr lIns="0" tIns="0" rIns="0" bIns="0" rtlCol="0" anchor="t">
            <a:spAutoFit/>
          </a:bodyPr>
          <a:lstStyle/>
          <a:p>
            <a:pPr algn="just">
              <a:lnSpc>
                <a:spcPts val="3743"/>
              </a:lnSpc>
            </a:pPr>
            <a:r>
              <a:rPr lang="en-US" sz="2202">
                <a:solidFill>
                  <a:srgbClr val="FFFFFF"/>
                </a:solidFill>
                <a:latin typeface="Poppins"/>
                <a:ea typeface="Poppins"/>
                <a:cs typeface="Poppins"/>
                <a:sym typeface="Poppins"/>
              </a:rPr>
              <a:t>• Freeze to block 5; unfreeze blocks 6-7 + head</a:t>
            </a:r>
          </a:p>
          <a:p>
            <a:pPr algn="just">
              <a:lnSpc>
                <a:spcPts val="3743"/>
              </a:lnSpc>
            </a:pPr>
            <a:r>
              <a:rPr lang="en-US" sz="2202">
                <a:solidFill>
                  <a:srgbClr val="FFFFFF"/>
                </a:solidFill>
                <a:latin typeface="Poppins"/>
                <a:ea typeface="Poppins"/>
                <a:cs typeface="Poppins"/>
                <a:sym typeface="Poppins"/>
              </a:rPr>
              <a:t> • Batch 128 (memory heavier than ResNet)</a:t>
            </a:r>
          </a:p>
          <a:p>
            <a:pPr algn="just">
              <a:lnSpc>
                <a:spcPts val="3743"/>
              </a:lnSpc>
            </a:pPr>
            <a:r>
              <a:rPr lang="en-US" sz="2202">
                <a:solidFill>
                  <a:srgbClr val="FFFFFF"/>
                </a:solidFill>
                <a:latin typeface="Poppins"/>
                <a:ea typeface="Poppins"/>
                <a:cs typeface="Poppins"/>
                <a:sym typeface="Poppins"/>
              </a:rPr>
              <a:t> • LR 2e-4 (backbone) / 1e-3 (head)</a:t>
            </a:r>
          </a:p>
          <a:p>
            <a:pPr algn="just">
              <a:lnSpc>
                <a:spcPts val="3743"/>
              </a:lnSpc>
            </a:pPr>
            <a:r>
              <a:rPr lang="en-US" sz="2202">
                <a:solidFill>
                  <a:srgbClr val="FFFFFF"/>
                </a:solidFill>
                <a:latin typeface="Poppins"/>
                <a:ea typeface="Poppins"/>
                <a:cs typeface="Poppins"/>
                <a:sym typeface="Poppins"/>
              </a:rPr>
              <a:t> • Converged by epoch 14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80158" y="2389797"/>
            <a:ext cx="5246370" cy="5246370"/>
            <a:chOff x="0" y="0"/>
            <a:chExt cx="812800" cy="812800"/>
          </a:xfrm>
        </p:grpSpPr>
        <p:sp>
          <p:nvSpPr>
            <p:cNvPr id="6" name="Freeform 6"/>
            <p:cNvSpPr/>
            <p:nvPr/>
          </p:nvSpPr>
          <p:spPr>
            <a:xfrm>
              <a:off x="0" y="0"/>
              <a:ext cx="812800" cy="812800"/>
            </a:xfrm>
            <a:custGeom>
              <a:avLst/>
              <a:gdLst/>
              <a:ahLst/>
              <a:cxnLst/>
              <a:rect l="l" t="t" r="r" b="b"/>
              <a:pathLst>
                <a:path w="812800" h="812800">
                  <a:moveTo>
                    <a:pt x="33940" y="0"/>
                  </a:moveTo>
                  <a:lnTo>
                    <a:pt x="778860" y="0"/>
                  </a:lnTo>
                  <a:cubicBezTo>
                    <a:pt x="797604" y="0"/>
                    <a:pt x="812800" y="15196"/>
                    <a:pt x="812800" y="33940"/>
                  </a:cubicBezTo>
                  <a:lnTo>
                    <a:pt x="812800" y="778860"/>
                  </a:lnTo>
                  <a:cubicBezTo>
                    <a:pt x="812800" y="797604"/>
                    <a:pt x="797604" y="812800"/>
                    <a:pt x="778860" y="812800"/>
                  </a:cubicBezTo>
                  <a:lnTo>
                    <a:pt x="33940" y="812800"/>
                  </a:lnTo>
                  <a:cubicBezTo>
                    <a:pt x="15196" y="812800"/>
                    <a:pt x="0" y="797604"/>
                    <a:pt x="0" y="778860"/>
                  </a:cubicBezTo>
                  <a:lnTo>
                    <a:pt x="0" y="33940"/>
                  </a:lnTo>
                  <a:cubicBezTo>
                    <a:pt x="0" y="15196"/>
                    <a:pt x="15196" y="0"/>
                    <a:pt x="33940" y="0"/>
                  </a:cubicBezTo>
                  <a:close/>
                </a:path>
              </a:pathLst>
            </a:custGeom>
            <a:blipFill>
              <a:blip r:embed="rId3"/>
              <a:stretch>
                <a:fillRect l="-25000" r="-25000"/>
              </a:stretch>
            </a:blipFill>
          </p:spPr>
          <p:txBody>
            <a:bodyPr/>
            <a:lstStyle/>
            <a:p>
              <a:endParaRPr lang="en-US"/>
            </a:p>
          </p:txBody>
        </p:sp>
      </p:grpSp>
      <p:sp>
        <p:nvSpPr>
          <p:cNvPr id="7" name="TextBox 7"/>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a:t>
            </a:r>
          </a:p>
        </p:txBody>
      </p:sp>
      <p:sp>
        <p:nvSpPr>
          <p:cNvPr id="9" name="TextBox 9"/>
          <p:cNvSpPr txBox="1"/>
          <p:nvPr/>
        </p:nvSpPr>
        <p:spPr>
          <a:xfrm>
            <a:off x="8336121" y="3084573"/>
            <a:ext cx="7229466"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Agenda</a:t>
            </a:r>
          </a:p>
        </p:txBody>
      </p:sp>
      <p:sp>
        <p:nvSpPr>
          <p:cNvPr id="10" name="TextBox 10"/>
          <p:cNvSpPr txBox="1"/>
          <p:nvPr/>
        </p:nvSpPr>
        <p:spPr>
          <a:xfrm>
            <a:off x="8336121" y="4290521"/>
            <a:ext cx="7128070" cy="2997200"/>
          </a:xfrm>
          <a:prstGeom prst="rect">
            <a:avLst/>
          </a:prstGeom>
        </p:spPr>
        <p:txBody>
          <a:bodyPr lIns="0" tIns="0" rIns="0" bIns="0" rtlCol="0" anchor="t">
            <a:spAutoFit/>
          </a:bodyPr>
          <a:lstStyle/>
          <a:p>
            <a:pPr marL="431801" lvl="1" indent="-215900" algn="just">
              <a:lnSpc>
                <a:spcPts val="3400"/>
              </a:lnSpc>
              <a:buFont typeface="Arial"/>
              <a:buChar char="•"/>
            </a:pPr>
            <a:r>
              <a:rPr lang="en-US" sz="2000">
                <a:solidFill>
                  <a:srgbClr val="FFFFFF"/>
                </a:solidFill>
                <a:latin typeface="Poppins"/>
                <a:ea typeface="Poppins"/>
                <a:cs typeface="Poppins"/>
                <a:sym typeface="Poppins"/>
              </a:rPr>
              <a:t> Goal &amp; motivation</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Prior work &amp; challenges</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Dataset &amp; EDA</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Models → CNN ▸ ResNet-18 ▸ EfficientNet-B0</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Training &amp; tuning</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Results and takeaways</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 Limitations, future work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grpSp>
        <p:nvGrpSpPr>
          <p:cNvPr id="6" name="Group 6"/>
          <p:cNvGrpSpPr/>
          <p:nvPr/>
        </p:nvGrpSpPr>
        <p:grpSpPr>
          <a:xfrm>
            <a:off x="8925663" y="569545"/>
            <a:ext cx="7378541" cy="8221104"/>
            <a:chOff x="0" y="0"/>
            <a:chExt cx="2007197" cy="2236401"/>
          </a:xfrm>
        </p:grpSpPr>
        <p:sp>
          <p:nvSpPr>
            <p:cNvPr id="7" name="Freeform 7"/>
            <p:cNvSpPr/>
            <p:nvPr/>
          </p:nvSpPr>
          <p:spPr>
            <a:xfrm>
              <a:off x="0" y="0"/>
              <a:ext cx="2007197" cy="2236401"/>
            </a:xfrm>
            <a:custGeom>
              <a:avLst/>
              <a:gdLst/>
              <a:ahLst/>
              <a:cxnLst/>
              <a:rect l="l" t="t" r="r" b="b"/>
              <a:pathLst>
                <a:path w="2007197" h="2236401">
                  <a:moveTo>
                    <a:pt x="24133" y="0"/>
                  </a:moveTo>
                  <a:lnTo>
                    <a:pt x="1983065" y="0"/>
                  </a:lnTo>
                  <a:cubicBezTo>
                    <a:pt x="1989465" y="0"/>
                    <a:pt x="1995603" y="2543"/>
                    <a:pt x="2000129" y="7068"/>
                  </a:cubicBezTo>
                  <a:cubicBezTo>
                    <a:pt x="2004655" y="11594"/>
                    <a:pt x="2007197" y="17732"/>
                    <a:pt x="2007197" y="24133"/>
                  </a:cubicBezTo>
                  <a:lnTo>
                    <a:pt x="2007197" y="2212268"/>
                  </a:lnTo>
                  <a:cubicBezTo>
                    <a:pt x="2007197" y="2225597"/>
                    <a:pt x="1996393" y="2236401"/>
                    <a:pt x="1983065" y="2236401"/>
                  </a:cubicBezTo>
                  <a:lnTo>
                    <a:pt x="24133" y="2236401"/>
                  </a:lnTo>
                  <a:cubicBezTo>
                    <a:pt x="10805" y="2236401"/>
                    <a:pt x="0" y="2225597"/>
                    <a:pt x="0" y="2212268"/>
                  </a:cubicBezTo>
                  <a:lnTo>
                    <a:pt x="0" y="24133"/>
                  </a:lnTo>
                  <a:cubicBezTo>
                    <a:pt x="0" y="10805"/>
                    <a:pt x="10805" y="0"/>
                    <a:pt x="24133" y="0"/>
                  </a:cubicBezTo>
                  <a:close/>
                </a:path>
              </a:pathLst>
            </a:custGeom>
            <a:blipFill>
              <a:blip r:embed="rId3"/>
              <a:stretch>
                <a:fillRect l="-5709" r="-5709"/>
              </a:stretch>
            </a:blipFill>
          </p:spPr>
          <p:txBody>
            <a:bodyPr/>
            <a:lstStyle/>
            <a:p>
              <a:endParaRPr lang="en-US"/>
            </a:p>
          </p:txBody>
        </p:sp>
      </p:gr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20</a:t>
            </a:r>
          </a:p>
        </p:txBody>
      </p:sp>
      <p:sp>
        <p:nvSpPr>
          <p:cNvPr id="9" name="TextBox 9"/>
          <p:cNvSpPr txBox="1"/>
          <p:nvPr/>
        </p:nvSpPr>
        <p:spPr>
          <a:xfrm>
            <a:off x="751596" y="1358010"/>
            <a:ext cx="9576102" cy="1871091"/>
          </a:xfrm>
          <a:prstGeom prst="rect">
            <a:avLst/>
          </a:prstGeom>
        </p:spPr>
        <p:txBody>
          <a:bodyPr lIns="0" tIns="0" rIns="0" bIns="0" rtlCol="0" anchor="t">
            <a:spAutoFit/>
          </a:bodyPr>
          <a:lstStyle/>
          <a:p>
            <a:pPr algn="l">
              <a:lnSpc>
                <a:spcPts val="7062"/>
              </a:lnSpc>
            </a:pPr>
            <a:r>
              <a:rPr lang="en-US" sz="6600" b="1">
                <a:solidFill>
                  <a:srgbClr val="FFFFFF"/>
                </a:solidFill>
                <a:latin typeface="Poppins Bold"/>
                <a:ea typeface="Poppins Bold"/>
                <a:cs typeface="Poppins Bold"/>
                <a:sym typeface="Poppins Bold"/>
              </a:rPr>
              <a:t>EfficientNet-B0 Results</a:t>
            </a:r>
          </a:p>
        </p:txBody>
      </p:sp>
      <p:sp>
        <p:nvSpPr>
          <p:cNvPr id="10" name="TextBox 10"/>
          <p:cNvSpPr txBox="1"/>
          <p:nvPr/>
        </p:nvSpPr>
        <p:spPr>
          <a:xfrm>
            <a:off x="1028700" y="4225925"/>
            <a:ext cx="9114825" cy="1871787"/>
          </a:xfrm>
          <a:prstGeom prst="rect">
            <a:avLst/>
          </a:prstGeom>
        </p:spPr>
        <p:txBody>
          <a:bodyPr lIns="0" tIns="0" rIns="0" bIns="0" rtlCol="0" anchor="t">
            <a:spAutoFit/>
          </a:bodyPr>
          <a:lstStyle/>
          <a:p>
            <a:pPr algn="just">
              <a:lnSpc>
                <a:spcPts val="3743"/>
              </a:lnSpc>
            </a:pPr>
            <a:r>
              <a:rPr lang="en-US" sz="2202">
                <a:solidFill>
                  <a:srgbClr val="FFFFFF"/>
                </a:solidFill>
                <a:latin typeface="Poppins"/>
                <a:ea typeface="Poppins"/>
                <a:cs typeface="Poppins"/>
                <a:sym typeface="Poppins"/>
              </a:rPr>
              <a:t>• Val acc ≈ 98.74 % (best)</a:t>
            </a:r>
          </a:p>
          <a:p>
            <a:pPr algn="just">
              <a:lnSpc>
                <a:spcPts val="3743"/>
              </a:lnSpc>
            </a:pPr>
            <a:r>
              <a:rPr lang="en-US" sz="2202">
                <a:solidFill>
                  <a:srgbClr val="FFFFFF"/>
                </a:solidFill>
                <a:latin typeface="Poppins"/>
                <a:ea typeface="Poppins"/>
                <a:cs typeface="Poppins"/>
                <a:sym typeface="Poppins"/>
              </a:rPr>
              <a:t> • Precision &amp; recall both ≈ 0.987</a:t>
            </a:r>
          </a:p>
          <a:p>
            <a:pPr algn="just">
              <a:lnSpc>
                <a:spcPts val="3743"/>
              </a:lnSpc>
            </a:pPr>
            <a:r>
              <a:rPr lang="en-US" sz="2202">
                <a:solidFill>
                  <a:srgbClr val="FFFFFF"/>
                </a:solidFill>
                <a:latin typeface="Poppins"/>
                <a:ea typeface="Poppins"/>
                <a:cs typeface="Poppins"/>
                <a:sym typeface="Poppins"/>
              </a:rPr>
              <a:t> • Only ~110 mislabels in 8.5 k images</a:t>
            </a:r>
          </a:p>
          <a:p>
            <a:pPr algn="just">
              <a:lnSpc>
                <a:spcPts val="3743"/>
              </a:lnSpc>
            </a:pPr>
            <a:r>
              <a:rPr lang="en-US" sz="2202">
                <a:solidFill>
                  <a:srgbClr val="FFFFFF"/>
                </a:solidFill>
                <a:latin typeface="Poppins"/>
                <a:ea typeface="Poppins"/>
                <a:cs typeface="Poppins"/>
                <a:sym typeface="Poppins"/>
              </a:rPr>
              <a:t> • Slight edge over ResNet despite half the params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473659" y="2746039"/>
            <a:ext cx="7230644" cy="4794922"/>
            <a:chOff x="0" y="0"/>
            <a:chExt cx="1225686" cy="812800"/>
          </a:xfrm>
        </p:grpSpPr>
        <p:sp>
          <p:nvSpPr>
            <p:cNvPr id="6" name="Freeform 6"/>
            <p:cNvSpPr/>
            <p:nvPr/>
          </p:nvSpPr>
          <p:spPr>
            <a:xfrm>
              <a:off x="0" y="0"/>
              <a:ext cx="1225686" cy="812800"/>
            </a:xfrm>
            <a:custGeom>
              <a:avLst/>
              <a:gdLst/>
              <a:ahLst/>
              <a:cxnLst/>
              <a:rect l="l" t="t" r="r" b="b"/>
              <a:pathLst>
                <a:path w="1225686" h="812800">
                  <a:moveTo>
                    <a:pt x="612843" y="0"/>
                  </a:moveTo>
                  <a:cubicBezTo>
                    <a:pt x="274379" y="0"/>
                    <a:pt x="0" y="181951"/>
                    <a:pt x="0" y="406400"/>
                  </a:cubicBezTo>
                  <a:cubicBezTo>
                    <a:pt x="0" y="630849"/>
                    <a:pt x="274379" y="812800"/>
                    <a:pt x="612843" y="812800"/>
                  </a:cubicBezTo>
                  <a:cubicBezTo>
                    <a:pt x="951307" y="812800"/>
                    <a:pt x="1225686" y="630849"/>
                    <a:pt x="1225686" y="406400"/>
                  </a:cubicBezTo>
                  <a:cubicBezTo>
                    <a:pt x="1225686" y="181951"/>
                    <a:pt x="951307" y="0"/>
                    <a:pt x="612843" y="0"/>
                  </a:cubicBezTo>
                  <a:close/>
                </a:path>
              </a:pathLst>
            </a:custGeom>
            <a:blipFill>
              <a:blip r:embed="rId3"/>
              <a:stretch>
                <a:fillRect t="-174" b="-174"/>
              </a:stretch>
            </a:blipFill>
          </p:spPr>
          <p:txBody>
            <a:bodyPr/>
            <a:lstStyle/>
            <a:p>
              <a:endParaRPr lang="en-US"/>
            </a:p>
          </p:txBody>
        </p:sp>
      </p:grpSp>
      <p:sp>
        <p:nvSpPr>
          <p:cNvPr id="7" name="TextBox 7"/>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21</a:t>
            </a:r>
          </a:p>
        </p:txBody>
      </p:sp>
      <p:sp>
        <p:nvSpPr>
          <p:cNvPr id="9" name="TextBox 9"/>
          <p:cNvSpPr txBox="1"/>
          <p:nvPr/>
        </p:nvSpPr>
        <p:spPr>
          <a:xfrm>
            <a:off x="666663" y="1371693"/>
            <a:ext cx="10913350" cy="2143125"/>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Model Comparison Summary</a:t>
            </a:r>
          </a:p>
        </p:txBody>
      </p:sp>
      <p:sp>
        <p:nvSpPr>
          <p:cNvPr id="10" name="TextBox 10"/>
          <p:cNvSpPr txBox="1"/>
          <p:nvPr/>
        </p:nvSpPr>
        <p:spPr>
          <a:xfrm>
            <a:off x="1028700" y="4646732"/>
            <a:ext cx="9061304" cy="2715326"/>
          </a:xfrm>
          <a:prstGeom prst="rect">
            <a:avLst/>
          </a:prstGeom>
        </p:spPr>
        <p:txBody>
          <a:bodyPr lIns="0" tIns="0" rIns="0" bIns="0" rtlCol="0" anchor="t">
            <a:spAutoFit/>
          </a:bodyPr>
          <a:lstStyle/>
          <a:p>
            <a:pPr algn="just">
              <a:lnSpc>
                <a:spcPts val="4322"/>
              </a:lnSpc>
            </a:pPr>
            <a:r>
              <a:rPr lang="en-US" sz="2542">
                <a:solidFill>
                  <a:srgbClr val="FFFFFF"/>
                </a:solidFill>
                <a:latin typeface="Poppins"/>
                <a:ea typeface="Poppins"/>
                <a:cs typeface="Poppins"/>
                <a:sym typeface="Poppins"/>
              </a:rPr>
              <a:t>• Baseline CNN 93.0 %</a:t>
            </a:r>
          </a:p>
          <a:p>
            <a:pPr algn="just">
              <a:lnSpc>
                <a:spcPts val="4322"/>
              </a:lnSpc>
            </a:pPr>
            <a:r>
              <a:rPr lang="en-US" sz="2542">
                <a:solidFill>
                  <a:srgbClr val="FFFFFF"/>
                </a:solidFill>
                <a:latin typeface="Poppins"/>
                <a:ea typeface="Poppins"/>
                <a:cs typeface="Poppins"/>
                <a:sym typeface="Poppins"/>
              </a:rPr>
              <a:t> • ResNet-18 98.0 %</a:t>
            </a:r>
          </a:p>
          <a:p>
            <a:pPr algn="just">
              <a:lnSpc>
                <a:spcPts val="4322"/>
              </a:lnSpc>
            </a:pPr>
            <a:r>
              <a:rPr lang="en-US" sz="2542">
                <a:solidFill>
                  <a:srgbClr val="FFFFFF"/>
                </a:solidFill>
                <a:latin typeface="Poppins"/>
                <a:ea typeface="Poppins"/>
                <a:cs typeface="Poppins"/>
                <a:sym typeface="Poppins"/>
              </a:rPr>
              <a:t> • EfficientNet-B0 98.7 %</a:t>
            </a:r>
          </a:p>
          <a:p>
            <a:pPr algn="just">
              <a:lnSpc>
                <a:spcPts val="4322"/>
              </a:lnSpc>
            </a:pPr>
            <a:r>
              <a:rPr lang="en-US" sz="2542">
                <a:solidFill>
                  <a:srgbClr val="FFFFFF"/>
                </a:solidFill>
                <a:latin typeface="Poppins"/>
                <a:ea typeface="Poppins"/>
                <a:cs typeface="Poppins"/>
                <a:sym typeface="Poppins"/>
              </a:rPr>
              <a:t> • Error rate cut by 3.5× from baseline</a:t>
            </a:r>
          </a:p>
          <a:p>
            <a:pPr algn="just">
              <a:lnSpc>
                <a:spcPts val="4322"/>
              </a:lnSpc>
            </a:pPr>
            <a:r>
              <a:rPr lang="en-US" sz="2542">
                <a:solidFill>
                  <a:srgbClr val="FFFFFF"/>
                </a:solidFill>
                <a:latin typeface="Poppins"/>
                <a:ea typeface="Poppins"/>
                <a:cs typeface="Poppins"/>
                <a:sym typeface="Poppins"/>
              </a:rPr>
              <a:t> • EffNet wins on accuracy-per-parameter efficiency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22</a:t>
            </a:r>
          </a:p>
        </p:txBody>
      </p:sp>
      <p:sp>
        <p:nvSpPr>
          <p:cNvPr id="7" name="TextBox 7"/>
          <p:cNvSpPr txBox="1"/>
          <p:nvPr/>
        </p:nvSpPr>
        <p:spPr>
          <a:xfrm>
            <a:off x="1706839" y="6817471"/>
            <a:ext cx="5305696" cy="1648334"/>
          </a:xfrm>
          <a:prstGeom prst="rect">
            <a:avLst/>
          </a:prstGeom>
        </p:spPr>
        <p:txBody>
          <a:bodyPr lIns="0" tIns="0" rIns="0" bIns="0" rtlCol="0" anchor="t">
            <a:spAutoFit/>
          </a:bodyPr>
          <a:lstStyle/>
          <a:p>
            <a:pPr algn="l">
              <a:lnSpc>
                <a:spcPts val="6206"/>
              </a:lnSpc>
            </a:pPr>
            <a:r>
              <a:rPr lang="en-US" sz="5800" b="1">
                <a:solidFill>
                  <a:srgbClr val="FFFFFF"/>
                </a:solidFill>
                <a:latin typeface="Poppins Bold"/>
                <a:ea typeface="Poppins Bold"/>
                <a:cs typeface="Poppins Bold"/>
                <a:sym typeface="Poppins Bold"/>
              </a:rPr>
              <a:t>Error Analysis Examples</a:t>
            </a:r>
          </a:p>
        </p:txBody>
      </p:sp>
      <p:sp>
        <p:nvSpPr>
          <p:cNvPr id="8" name="TextBox 8"/>
          <p:cNvSpPr txBox="1"/>
          <p:nvPr/>
        </p:nvSpPr>
        <p:spPr>
          <a:xfrm>
            <a:off x="8153725" y="6684121"/>
            <a:ext cx="8357469" cy="839974"/>
          </a:xfrm>
          <a:prstGeom prst="rect">
            <a:avLst/>
          </a:prstGeom>
        </p:spPr>
        <p:txBody>
          <a:bodyPr lIns="0" tIns="0" rIns="0" bIns="0" rtlCol="0" anchor="t">
            <a:spAutoFit/>
          </a:bodyPr>
          <a:lstStyle/>
          <a:p>
            <a:pPr algn="just">
              <a:lnSpc>
                <a:spcPts val="3400"/>
              </a:lnSpc>
            </a:pPr>
            <a:r>
              <a:rPr lang="en-US" sz="2000" dirty="0">
                <a:solidFill>
                  <a:srgbClr val="FFFFFF"/>
                </a:solidFill>
                <a:latin typeface="Poppins"/>
                <a:ea typeface="Poppins"/>
                <a:cs typeface="Poppins"/>
                <a:sym typeface="Poppins"/>
              </a:rPr>
              <a:t>• False + : artistic real photo mis-flagged as AI</a:t>
            </a:r>
          </a:p>
          <a:p>
            <a:pPr algn="just">
              <a:lnSpc>
                <a:spcPts val="3400"/>
              </a:lnSpc>
            </a:pPr>
            <a:r>
              <a:rPr lang="en-US" sz="2000" dirty="0">
                <a:solidFill>
                  <a:srgbClr val="FFFFFF"/>
                </a:solidFill>
                <a:latin typeface="Poppins"/>
                <a:ea typeface="Poppins"/>
                <a:cs typeface="Poppins"/>
                <a:sym typeface="Poppins"/>
              </a:rPr>
              <a:t>• False − : hyper-real AI render of metal objects</a:t>
            </a:r>
          </a:p>
        </p:txBody>
      </p:sp>
      <p:grpSp>
        <p:nvGrpSpPr>
          <p:cNvPr id="9" name="Group 9"/>
          <p:cNvGrpSpPr/>
          <p:nvPr/>
        </p:nvGrpSpPr>
        <p:grpSpPr>
          <a:xfrm>
            <a:off x="1706839" y="2510679"/>
            <a:ext cx="14804356" cy="3722825"/>
            <a:chOff x="0" y="0"/>
            <a:chExt cx="2293582" cy="576763"/>
          </a:xfrm>
        </p:grpSpPr>
        <p:sp>
          <p:nvSpPr>
            <p:cNvPr id="10" name="Freeform 10"/>
            <p:cNvSpPr/>
            <p:nvPr/>
          </p:nvSpPr>
          <p:spPr>
            <a:xfrm>
              <a:off x="0" y="0"/>
              <a:ext cx="2293582" cy="576763"/>
            </a:xfrm>
            <a:custGeom>
              <a:avLst/>
              <a:gdLst/>
              <a:ahLst/>
              <a:cxnLst/>
              <a:rect l="l" t="t" r="r" b="b"/>
              <a:pathLst>
                <a:path w="2293582" h="576763">
                  <a:moveTo>
                    <a:pt x="12028" y="0"/>
                  </a:moveTo>
                  <a:lnTo>
                    <a:pt x="2281554" y="0"/>
                  </a:lnTo>
                  <a:cubicBezTo>
                    <a:pt x="2284744" y="0"/>
                    <a:pt x="2287804" y="1267"/>
                    <a:pt x="2290059" y="3523"/>
                  </a:cubicBezTo>
                  <a:cubicBezTo>
                    <a:pt x="2292315" y="5779"/>
                    <a:pt x="2293582" y="8838"/>
                    <a:pt x="2293582" y="12028"/>
                  </a:cubicBezTo>
                  <a:lnTo>
                    <a:pt x="2293582" y="564735"/>
                  </a:lnTo>
                  <a:cubicBezTo>
                    <a:pt x="2293582" y="567925"/>
                    <a:pt x="2292315" y="570985"/>
                    <a:pt x="2290059" y="573240"/>
                  </a:cubicBezTo>
                  <a:cubicBezTo>
                    <a:pt x="2287804" y="575496"/>
                    <a:pt x="2284744" y="576763"/>
                    <a:pt x="2281554" y="576763"/>
                  </a:cubicBezTo>
                  <a:lnTo>
                    <a:pt x="12028" y="576763"/>
                  </a:lnTo>
                  <a:cubicBezTo>
                    <a:pt x="8838" y="576763"/>
                    <a:pt x="5779" y="575496"/>
                    <a:pt x="3523" y="573240"/>
                  </a:cubicBezTo>
                  <a:cubicBezTo>
                    <a:pt x="1267" y="570985"/>
                    <a:pt x="0" y="567925"/>
                    <a:pt x="0" y="564735"/>
                  </a:cubicBezTo>
                  <a:lnTo>
                    <a:pt x="0" y="12028"/>
                  </a:lnTo>
                  <a:cubicBezTo>
                    <a:pt x="0" y="8838"/>
                    <a:pt x="1267" y="5779"/>
                    <a:pt x="3523" y="3523"/>
                  </a:cubicBezTo>
                  <a:cubicBezTo>
                    <a:pt x="5779" y="1267"/>
                    <a:pt x="8838" y="0"/>
                    <a:pt x="12028" y="0"/>
                  </a:cubicBezTo>
                  <a:close/>
                </a:path>
              </a:pathLst>
            </a:custGeom>
            <a:blipFill>
              <a:blip r:embed="rId3"/>
              <a:stretch>
                <a:fillRect t="-82471" b="-82471"/>
              </a:stretch>
            </a:blipFill>
          </p:spPr>
          <p:txBody>
            <a:bodyPr/>
            <a:lstStyle/>
            <a:p>
              <a:endParaRPr lang="en-US"/>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23</a:t>
            </a:r>
          </a:p>
        </p:txBody>
      </p:sp>
      <p:sp>
        <p:nvSpPr>
          <p:cNvPr id="7" name="TextBox 7"/>
          <p:cNvSpPr txBox="1"/>
          <p:nvPr/>
        </p:nvSpPr>
        <p:spPr>
          <a:xfrm>
            <a:off x="1706839" y="862346"/>
            <a:ext cx="5305696" cy="1648334"/>
          </a:xfrm>
          <a:prstGeom prst="rect">
            <a:avLst/>
          </a:prstGeom>
        </p:spPr>
        <p:txBody>
          <a:bodyPr lIns="0" tIns="0" rIns="0" bIns="0" rtlCol="0" anchor="t">
            <a:spAutoFit/>
          </a:bodyPr>
          <a:lstStyle/>
          <a:p>
            <a:pPr algn="l">
              <a:lnSpc>
                <a:spcPts val="6206"/>
              </a:lnSpc>
            </a:pPr>
            <a:r>
              <a:rPr lang="en-US" sz="5800" b="1">
                <a:solidFill>
                  <a:srgbClr val="FFFFFF"/>
                </a:solidFill>
                <a:latin typeface="Poppins Bold"/>
                <a:ea typeface="Poppins Bold"/>
                <a:cs typeface="Poppins Bold"/>
                <a:sym typeface="Poppins Bold"/>
              </a:rPr>
              <a:t>Challenges Faced</a:t>
            </a:r>
          </a:p>
        </p:txBody>
      </p:sp>
      <p:sp>
        <p:nvSpPr>
          <p:cNvPr id="8" name="TextBox 8"/>
          <p:cNvSpPr txBox="1"/>
          <p:nvPr/>
        </p:nvSpPr>
        <p:spPr>
          <a:xfrm>
            <a:off x="8153725" y="6684121"/>
            <a:ext cx="8357469"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Free Colab T4 GPU ⇒ limited batch &amp; trials</a:t>
            </a:r>
          </a:p>
          <a:p>
            <a:pPr algn="just">
              <a:lnSpc>
                <a:spcPts val="3400"/>
              </a:lnSpc>
            </a:pPr>
            <a:r>
              <a:rPr lang="en-US" sz="2000">
                <a:solidFill>
                  <a:srgbClr val="FFFFFF"/>
                </a:solidFill>
                <a:latin typeface="Poppins"/>
                <a:ea typeface="Poppins"/>
                <a:cs typeface="Poppins"/>
                <a:sym typeface="Poppins"/>
              </a:rPr>
              <a:t> • Long training times (EffNet ~4 h)</a:t>
            </a:r>
          </a:p>
          <a:p>
            <a:pPr algn="just">
              <a:lnSpc>
                <a:spcPts val="3400"/>
              </a:lnSpc>
            </a:pPr>
            <a:r>
              <a:rPr lang="en-US" sz="2000">
                <a:solidFill>
                  <a:srgbClr val="FFFFFF"/>
                </a:solidFill>
                <a:latin typeface="Poppins"/>
                <a:ea typeface="Poppins"/>
                <a:cs typeface="Poppins"/>
                <a:sym typeface="Poppins"/>
              </a:rPr>
              <a:t> • Hyper-param search kept minimal</a:t>
            </a:r>
          </a:p>
          <a:p>
            <a:pPr algn="just">
              <a:lnSpc>
                <a:spcPts val="3400"/>
              </a:lnSpc>
            </a:pPr>
            <a:r>
              <a:rPr lang="en-US" sz="2000">
                <a:solidFill>
                  <a:srgbClr val="FFFFFF"/>
                </a:solidFill>
                <a:latin typeface="Poppins"/>
                <a:ea typeface="Poppins"/>
                <a:cs typeface="Poppins"/>
                <a:sym typeface="Poppins"/>
              </a:rPr>
              <a:t> • Dataset storage &amp; streaming quirks on Drive</a:t>
            </a:r>
          </a:p>
        </p:txBody>
      </p:sp>
      <p:grpSp>
        <p:nvGrpSpPr>
          <p:cNvPr id="9" name="Group 9"/>
          <p:cNvGrpSpPr/>
          <p:nvPr/>
        </p:nvGrpSpPr>
        <p:grpSpPr>
          <a:xfrm>
            <a:off x="1706839" y="2510679"/>
            <a:ext cx="14943782" cy="4120654"/>
            <a:chOff x="0" y="0"/>
            <a:chExt cx="2293582" cy="632441"/>
          </a:xfrm>
        </p:grpSpPr>
        <p:sp>
          <p:nvSpPr>
            <p:cNvPr id="10" name="Freeform 10"/>
            <p:cNvSpPr/>
            <p:nvPr/>
          </p:nvSpPr>
          <p:spPr>
            <a:xfrm>
              <a:off x="0" y="0"/>
              <a:ext cx="2293582" cy="632441"/>
            </a:xfrm>
            <a:custGeom>
              <a:avLst/>
              <a:gdLst/>
              <a:ahLst/>
              <a:cxnLst/>
              <a:rect l="l" t="t" r="r" b="b"/>
              <a:pathLst>
                <a:path w="2293582" h="632441">
                  <a:moveTo>
                    <a:pt x="11916" y="0"/>
                  </a:moveTo>
                  <a:lnTo>
                    <a:pt x="2281667" y="0"/>
                  </a:lnTo>
                  <a:cubicBezTo>
                    <a:pt x="2288247" y="0"/>
                    <a:pt x="2293582" y="5335"/>
                    <a:pt x="2293582" y="11916"/>
                  </a:cubicBezTo>
                  <a:lnTo>
                    <a:pt x="2293582" y="620525"/>
                  </a:lnTo>
                  <a:cubicBezTo>
                    <a:pt x="2293582" y="623685"/>
                    <a:pt x="2292327" y="626716"/>
                    <a:pt x="2290092" y="628951"/>
                  </a:cubicBezTo>
                  <a:cubicBezTo>
                    <a:pt x="2287857" y="631185"/>
                    <a:pt x="2284827" y="632441"/>
                    <a:pt x="2281667" y="632441"/>
                  </a:cubicBezTo>
                  <a:lnTo>
                    <a:pt x="11916" y="632441"/>
                  </a:lnTo>
                  <a:cubicBezTo>
                    <a:pt x="5335" y="632441"/>
                    <a:pt x="0" y="627106"/>
                    <a:pt x="0" y="620525"/>
                  </a:cubicBezTo>
                  <a:lnTo>
                    <a:pt x="0" y="11916"/>
                  </a:lnTo>
                  <a:cubicBezTo>
                    <a:pt x="0" y="8755"/>
                    <a:pt x="1255" y="5725"/>
                    <a:pt x="3490" y="3490"/>
                  </a:cubicBezTo>
                  <a:cubicBezTo>
                    <a:pt x="5725" y="1255"/>
                    <a:pt x="8755" y="0"/>
                    <a:pt x="11916" y="0"/>
                  </a:cubicBezTo>
                  <a:close/>
                </a:path>
              </a:pathLst>
            </a:custGeom>
            <a:blipFill>
              <a:blip r:embed="rId3"/>
              <a:stretch>
                <a:fillRect t="-131327" b="-131327"/>
              </a:stretch>
            </a:blipFill>
          </p:spPr>
          <p:txBody>
            <a:bodyPr/>
            <a:lstStyle/>
            <a:p>
              <a:endParaRPr lang="en-US"/>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24</a:t>
            </a:r>
          </a:p>
        </p:txBody>
      </p:sp>
      <p:sp>
        <p:nvSpPr>
          <p:cNvPr id="7" name="TextBox 7"/>
          <p:cNvSpPr txBox="1"/>
          <p:nvPr/>
        </p:nvSpPr>
        <p:spPr>
          <a:xfrm>
            <a:off x="4686712" y="1380584"/>
            <a:ext cx="9451606" cy="867284"/>
          </a:xfrm>
          <a:prstGeom prst="rect">
            <a:avLst/>
          </a:prstGeom>
        </p:spPr>
        <p:txBody>
          <a:bodyPr lIns="0" tIns="0" rIns="0" bIns="0" rtlCol="0" anchor="t">
            <a:spAutoFit/>
          </a:bodyPr>
          <a:lstStyle/>
          <a:p>
            <a:pPr algn="l">
              <a:lnSpc>
                <a:spcPts val="6206"/>
              </a:lnSpc>
            </a:pPr>
            <a:r>
              <a:rPr lang="en-US" sz="5800" b="1">
                <a:solidFill>
                  <a:srgbClr val="FFFFFF"/>
                </a:solidFill>
                <a:latin typeface="Poppins Bold"/>
                <a:ea typeface="Poppins Bold"/>
                <a:cs typeface="Poppins Bold"/>
                <a:sym typeface="Poppins Bold"/>
              </a:rPr>
              <a:t>Current Limitations</a:t>
            </a:r>
          </a:p>
        </p:txBody>
      </p:sp>
      <p:sp>
        <p:nvSpPr>
          <p:cNvPr id="8" name="TextBox 8"/>
          <p:cNvSpPr txBox="1"/>
          <p:nvPr/>
        </p:nvSpPr>
        <p:spPr>
          <a:xfrm>
            <a:off x="4526053" y="6650699"/>
            <a:ext cx="8357469"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Domain-shift risk with future generators</a:t>
            </a:r>
          </a:p>
          <a:p>
            <a:pPr algn="just">
              <a:lnSpc>
                <a:spcPts val="3400"/>
              </a:lnSpc>
            </a:pPr>
            <a:r>
              <a:rPr lang="en-US" sz="2000">
                <a:solidFill>
                  <a:srgbClr val="FFFFFF"/>
                </a:solidFill>
                <a:latin typeface="Poppins"/>
                <a:ea typeface="Poppins"/>
                <a:cs typeface="Poppins"/>
                <a:sym typeface="Poppins"/>
              </a:rPr>
              <a:t> • ~1 % error still non-trivial at web scale</a:t>
            </a:r>
          </a:p>
          <a:p>
            <a:pPr algn="just">
              <a:lnSpc>
                <a:spcPts val="3400"/>
              </a:lnSpc>
            </a:pPr>
            <a:r>
              <a:rPr lang="en-US" sz="2000">
                <a:solidFill>
                  <a:srgbClr val="FFFFFF"/>
                </a:solidFill>
                <a:latin typeface="Poppins"/>
                <a:ea typeface="Poppins"/>
                <a:cs typeface="Poppins"/>
                <a:sym typeface="Poppins"/>
              </a:rPr>
              <a:t>•  Real-time inference edge devices needs pruning/quantization</a:t>
            </a:r>
          </a:p>
          <a:p>
            <a:pPr algn="just">
              <a:lnSpc>
                <a:spcPts val="3400"/>
              </a:lnSpc>
            </a:pPr>
            <a:r>
              <a:rPr lang="en-US" sz="2000">
                <a:solidFill>
                  <a:srgbClr val="FFFFFF"/>
                </a:solidFill>
                <a:latin typeface="Poppins"/>
                <a:ea typeface="Poppins"/>
                <a:cs typeface="Poppins"/>
                <a:sym typeface="Poppins"/>
              </a:rPr>
              <a:t> • Model blind to metadata or multimodal cues</a:t>
            </a:r>
          </a:p>
        </p:txBody>
      </p:sp>
      <p:grpSp>
        <p:nvGrpSpPr>
          <p:cNvPr id="9" name="Group 9"/>
          <p:cNvGrpSpPr/>
          <p:nvPr/>
        </p:nvGrpSpPr>
        <p:grpSpPr>
          <a:xfrm>
            <a:off x="1706839" y="2510679"/>
            <a:ext cx="14804356" cy="3722825"/>
            <a:chOff x="0" y="0"/>
            <a:chExt cx="2293582" cy="576763"/>
          </a:xfrm>
        </p:grpSpPr>
        <p:sp>
          <p:nvSpPr>
            <p:cNvPr id="10" name="Freeform 10"/>
            <p:cNvSpPr/>
            <p:nvPr/>
          </p:nvSpPr>
          <p:spPr>
            <a:xfrm>
              <a:off x="0" y="0"/>
              <a:ext cx="2293582" cy="576763"/>
            </a:xfrm>
            <a:custGeom>
              <a:avLst/>
              <a:gdLst/>
              <a:ahLst/>
              <a:cxnLst/>
              <a:rect l="l" t="t" r="r" b="b"/>
              <a:pathLst>
                <a:path w="2293582" h="576763">
                  <a:moveTo>
                    <a:pt x="12028" y="0"/>
                  </a:moveTo>
                  <a:lnTo>
                    <a:pt x="2281554" y="0"/>
                  </a:lnTo>
                  <a:cubicBezTo>
                    <a:pt x="2284744" y="0"/>
                    <a:pt x="2287804" y="1267"/>
                    <a:pt x="2290059" y="3523"/>
                  </a:cubicBezTo>
                  <a:cubicBezTo>
                    <a:pt x="2292315" y="5779"/>
                    <a:pt x="2293582" y="8838"/>
                    <a:pt x="2293582" y="12028"/>
                  </a:cubicBezTo>
                  <a:lnTo>
                    <a:pt x="2293582" y="564735"/>
                  </a:lnTo>
                  <a:cubicBezTo>
                    <a:pt x="2293582" y="567925"/>
                    <a:pt x="2292315" y="570985"/>
                    <a:pt x="2290059" y="573240"/>
                  </a:cubicBezTo>
                  <a:cubicBezTo>
                    <a:pt x="2287804" y="575496"/>
                    <a:pt x="2284744" y="576763"/>
                    <a:pt x="2281554" y="576763"/>
                  </a:cubicBezTo>
                  <a:lnTo>
                    <a:pt x="12028" y="576763"/>
                  </a:lnTo>
                  <a:cubicBezTo>
                    <a:pt x="8838" y="576763"/>
                    <a:pt x="5779" y="575496"/>
                    <a:pt x="3523" y="573240"/>
                  </a:cubicBezTo>
                  <a:cubicBezTo>
                    <a:pt x="1267" y="570985"/>
                    <a:pt x="0" y="567925"/>
                    <a:pt x="0" y="564735"/>
                  </a:cubicBezTo>
                  <a:lnTo>
                    <a:pt x="0" y="12028"/>
                  </a:lnTo>
                  <a:cubicBezTo>
                    <a:pt x="0" y="8838"/>
                    <a:pt x="1267" y="5779"/>
                    <a:pt x="3523" y="3523"/>
                  </a:cubicBezTo>
                  <a:cubicBezTo>
                    <a:pt x="5779" y="1267"/>
                    <a:pt x="8838" y="0"/>
                    <a:pt x="12028" y="0"/>
                  </a:cubicBezTo>
                  <a:close/>
                </a:path>
              </a:pathLst>
            </a:custGeom>
            <a:blipFill>
              <a:blip r:embed="rId3"/>
              <a:stretch>
                <a:fillRect t="-82471" b="-82471"/>
              </a:stretch>
            </a:blipFill>
          </p:spPr>
          <p:txBody>
            <a:bodyPr/>
            <a:lstStyle/>
            <a:p>
              <a:endParaRPr lang="en-US"/>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25</a:t>
            </a:r>
          </a:p>
        </p:txBody>
      </p:sp>
      <p:sp>
        <p:nvSpPr>
          <p:cNvPr id="7" name="TextBox 7"/>
          <p:cNvSpPr txBox="1"/>
          <p:nvPr/>
        </p:nvSpPr>
        <p:spPr>
          <a:xfrm>
            <a:off x="5210507" y="6945123"/>
            <a:ext cx="8488872" cy="2143125"/>
          </a:xfrm>
          <a:prstGeom prst="rect">
            <a:avLst/>
          </a:prstGeom>
        </p:spPr>
        <p:txBody>
          <a:bodyPr lIns="0" tIns="0" rIns="0" bIns="0" rtlCol="0" anchor="t">
            <a:spAutoFit/>
          </a:bodyPr>
          <a:lstStyle/>
          <a:p>
            <a:pPr algn="ctr">
              <a:lnSpc>
                <a:spcPts val="8025"/>
              </a:lnSpc>
            </a:pPr>
            <a:r>
              <a:rPr lang="en-US" sz="7500" b="1">
                <a:solidFill>
                  <a:srgbClr val="FFFFFF"/>
                </a:solidFill>
                <a:latin typeface="Poppins Bold"/>
                <a:ea typeface="Poppins Bold"/>
                <a:cs typeface="Poppins Bold"/>
                <a:sym typeface="Poppins Bold"/>
              </a:rPr>
              <a:t>Key Takeaways &amp; Q &amp;A</a:t>
            </a:r>
          </a:p>
        </p:txBody>
      </p:sp>
      <p:grpSp>
        <p:nvGrpSpPr>
          <p:cNvPr id="8" name="Group 8"/>
          <p:cNvGrpSpPr/>
          <p:nvPr/>
        </p:nvGrpSpPr>
        <p:grpSpPr>
          <a:xfrm>
            <a:off x="7736436" y="2203560"/>
            <a:ext cx="3975630" cy="4303413"/>
            <a:chOff x="0" y="0"/>
            <a:chExt cx="605787" cy="655733"/>
          </a:xfrm>
        </p:grpSpPr>
        <p:sp>
          <p:nvSpPr>
            <p:cNvPr id="9" name="Freeform 9"/>
            <p:cNvSpPr/>
            <p:nvPr/>
          </p:nvSpPr>
          <p:spPr>
            <a:xfrm>
              <a:off x="0" y="0"/>
              <a:ext cx="605787" cy="655733"/>
            </a:xfrm>
            <a:custGeom>
              <a:avLst/>
              <a:gdLst/>
              <a:ahLst/>
              <a:cxnLst/>
              <a:rect l="l" t="t" r="r" b="b"/>
              <a:pathLst>
                <a:path w="605787" h="655733">
                  <a:moveTo>
                    <a:pt x="38947" y="0"/>
                  </a:moveTo>
                  <a:lnTo>
                    <a:pt x="566840" y="0"/>
                  </a:lnTo>
                  <a:cubicBezTo>
                    <a:pt x="577170" y="0"/>
                    <a:pt x="587076" y="4103"/>
                    <a:pt x="594380" y="11407"/>
                  </a:cubicBezTo>
                  <a:cubicBezTo>
                    <a:pt x="601684" y="18711"/>
                    <a:pt x="605787" y="28618"/>
                    <a:pt x="605787" y="38947"/>
                  </a:cubicBezTo>
                  <a:lnTo>
                    <a:pt x="605787" y="616786"/>
                  </a:lnTo>
                  <a:cubicBezTo>
                    <a:pt x="605787" y="627116"/>
                    <a:pt x="601684" y="637022"/>
                    <a:pt x="594380" y="644326"/>
                  </a:cubicBezTo>
                  <a:cubicBezTo>
                    <a:pt x="587076" y="651630"/>
                    <a:pt x="577170" y="655733"/>
                    <a:pt x="566840" y="655733"/>
                  </a:cubicBezTo>
                  <a:lnTo>
                    <a:pt x="38947" y="655733"/>
                  </a:lnTo>
                  <a:cubicBezTo>
                    <a:pt x="28618" y="655733"/>
                    <a:pt x="18711" y="651630"/>
                    <a:pt x="11407" y="644326"/>
                  </a:cubicBezTo>
                  <a:cubicBezTo>
                    <a:pt x="4103" y="637022"/>
                    <a:pt x="0" y="627116"/>
                    <a:pt x="0" y="616786"/>
                  </a:cubicBezTo>
                  <a:lnTo>
                    <a:pt x="0" y="38947"/>
                  </a:lnTo>
                  <a:cubicBezTo>
                    <a:pt x="0" y="28618"/>
                    <a:pt x="4103" y="18711"/>
                    <a:pt x="11407" y="11407"/>
                  </a:cubicBezTo>
                  <a:cubicBezTo>
                    <a:pt x="18711" y="4103"/>
                    <a:pt x="28618" y="0"/>
                    <a:pt x="3894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0" y="-38100"/>
              <a:ext cx="605787" cy="693833"/>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8069947" y="4030104"/>
            <a:ext cx="3341546" cy="602700"/>
          </a:xfrm>
          <a:prstGeom prst="rect">
            <a:avLst/>
          </a:prstGeom>
        </p:spPr>
        <p:txBody>
          <a:bodyPr lIns="0" tIns="0" rIns="0" bIns="0" rtlCol="0" anchor="t">
            <a:spAutoFit/>
          </a:bodyPr>
          <a:lstStyle/>
          <a:p>
            <a:pPr algn="ctr">
              <a:lnSpc>
                <a:spcPts val="2429"/>
              </a:lnSpc>
              <a:spcBef>
                <a:spcPct val="0"/>
              </a:spcBef>
            </a:pPr>
            <a:r>
              <a:rPr lang="en-US" sz="1735">
                <a:solidFill>
                  <a:srgbClr val="FFFFFF"/>
                </a:solidFill>
                <a:latin typeface="Poppins"/>
                <a:ea typeface="Poppins"/>
                <a:cs typeface="Poppins"/>
                <a:sym typeface="Poppins"/>
              </a:rPr>
              <a:t>Feasible detector today; must evolve tomorrow</a:t>
            </a:r>
          </a:p>
        </p:txBody>
      </p:sp>
      <p:grpSp>
        <p:nvGrpSpPr>
          <p:cNvPr id="12" name="Group 12"/>
          <p:cNvGrpSpPr/>
          <p:nvPr/>
        </p:nvGrpSpPr>
        <p:grpSpPr>
          <a:xfrm>
            <a:off x="12234685" y="2203560"/>
            <a:ext cx="4547264" cy="4303413"/>
            <a:chOff x="0" y="0"/>
            <a:chExt cx="692890" cy="655733"/>
          </a:xfrm>
        </p:grpSpPr>
        <p:sp>
          <p:nvSpPr>
            <p:cNvPr id="13" name="Freeform 13"/>
            <p:cNvSpPr/>
            <p:nvPr/>
          </p:nvSpPr>
          <p:spPr>
            <a:xfrm>
              <a:off x="0" y="0"/>
              <a:ext cx="692890" cy="655733"/>
            </a:xfrm>
            <a:custGeom>
              <a:avLst/>
              <a:gdLst/>
              <a:ahLst/>
              <a:cxnLst/>
              <a:rect l="l" t="t" r="r" b="b"/>
              <a:pathLst>
                <a:path w="692890" h="655733">
                  <a:moveTo>
                    <a:pt x="34051" y="0"/>
                  </a:moveTo>
                  <a:lnTo>
                    <a:pt x="658839" y="0"/>
                  </a:lnTo>
                  <a:cubicBezTo>
                    <a:pt x="667870" y="0"/>
                    <a:pt x="676531" y="3587"/>
                    <a:pt x="682917" y="9973"/>
                  </a:cubicBezTo>
                  <a:cubicBezTo>
                    <a:pt x="689302" y="16359"/>
                    <a:pt x="692890" y="25020"/>
                    <a:pt x="692890" y="34051"/>
                  </a:cubicBezTo>
                  <a:lnTo>
                    <a:pt x="692890" y="621682"/>
                  </a:lnTo>
                  <a:cubicBezTo>
                    <a:pt x="692890" y="640488"/>
                    <a:pt x="677645" y="655733"/>
                    <a:pt x="658839" y="655733"/>
                  </a:cubicBezTo>
                  <a:lnTo>
                    <a:pt x="34051" y="655733"/>
                  </a:lnTo>
                  <a:cubicBezTo>
                    <a:pt x="25020" y="655733"/>
                    <a:pt x="16359" y="652146"/>
                    <a:pt x="9973" y="645760"/>
                  </a:cubicBezTo>
                  <a:cubicBezTo>
                    <a:pt x="3587" y="639374"/>
                    <a:pt x="0" y="630713"/>
                    <a:pt x="0" y="621682"/>
                  </a:cubicBezTo>
                  <a:lnTo>
                    <a:pt x="0" y="34051"/>
                  </a:lnTo>
                  <a:cubicBezTo>
                    <a:pt x="0" y="15245"/>
                    <a:pt x="15245" y="0"/>
                    <a:pt x="34051"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4" name="TextBox 14"/>
            <p:cNvSpPr txBox="1"/>
            <p:nvPr/>
          </p:nvSpPr>
          <p:spPr>
            <a:xfrm>
              <a:off x="0" y="-38100"/>
              <a:ext cx="692890" cy="693833"/>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12964203" y="5416954"/>
            <a:ext cx="3088229" cy="711200"/>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 Augmentation &amp; smart freezing critical</a:t>
            </a:r>
          </a:p>
        </p:txBody>
      </p:sp>
      <p:grpSp>
        <p:nvGrpSpPr>
          <p:cNvPr id="16" name="Group 16"/>
          <p:cNvGrpSpPr/>
          <p:nvPr/>
        </p:nvGrpSpPr>
        <p:grpSpPr>
          <a:xfrm>
            <a:off x="2997259" y="2203560"/>
            <a:ext cx="3519978" cy="4114950"/>
            <a:chOff x="0" y="0"/>
            <a:chExt cx="536357" cy="627016"/>
          </a:xfrm>
        </p:grpSpPr>
        <p:sp>
          <p:nvSpPr>
            <p:cNvPr id="17" name="Freeform 17"/>
            <p:cNvSpPr/>
            <p:nvPr/>
          </p:nvSpPr>
          <p:spPr>
            <a:xfrm>
              <a:off x="0" y="0"/>
              <a:ext cx="536357" cy="627016"/>
            </a:xfrm>
            <a:custGeom>
              <a:avLst/>
              <a:gdLst/>
              <a:ahLst/>
              <a:cxnLst/>
              <a:rect l="l" t="t" r="r" b="b"/>
              <a:pathLst>
                <a:path w="536357" h="627016">
                  <a:moveTo>
                    <a:pt x="43988" y="0"/>
                  </a:moveTo>
                  <a:lnTo>
                    <a:pt x="492368" y="0"/>
                  </a:lnTo>
                  <a:cubicBezTo>
                    <a:pt x="504035" y="0"/>
                    <a:pt x="515224" y="4634"/>
                    <a:pt x="523473" y="12884"/>
                  </a:cubicBezTo>
                  <a:cubicBezTo>
                    <a:pt x="531722" y="21133"/>
                    <a:pt x="536357" y="32322"/>
                    <a:pt x="536357" y="43988"/>
                  </a:cubicBezTo>
                  <a:lnTo>
                    <a:pt x="536357" y="583028"/>
                  </a:lnTo>
                  <a:cubicBezTo>
                    <a:pt x="536357" y="594694"/>
                    <a:pt x="531722" y="605883"/>
                    <a:pt x="523473" y="614132"/>
                  </a:cubicBezTo>
                  <a:cubicBezTo>
                    <a:pt x="515224" y="622381"/>
                    <a:pt x="504035" y="627016"/>
                    <a:pt x="492368" y="627016"/>
                  </a:cubicBezTo>
                  <a:lnTo>
                    <a:pt x="43988" y="627016"/>
                  </a:lnTo>
                  <a:cubicBezTo>
                    <a:pt x="32322" y="627016"/>
                    <a:pt x="21133" y="622381"/>
                    <a:pt x="12884" y="614132"/>
                  </a:cubicBezTo>
                  <a:cubicBezTo>
                    <a:pt x="4634" y="605883"/>
                    <a:pt x="0" y="594694"/>
                    <a:pt x="0" y="583028"/>
                  </a:cubicBezTo>
                  <a:lnTo>
                    <a:pt x="0" y="43988"/>
                  </a:lnTo>
                  <a:cubicBezTo>
                    <a:pt x="0" y="32322"/>
                    <a:pt x="4634" y="21133"/>
                    <a:pt x="12884" y="12884"/>
                  </a:cubicBezTo>
                  <a:cubicBezTo>
                    <a:pt x="21133" y="4634"/>
                    <a:pt x="32322" y="0"/>
                    <a:pt x="43988"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8" name="TextBox 18"/>
            <p:cNvSpPr txBox="1"/>
            <p:nvPr/>
          </p:nvSpPr>
          <p:spPr>
            <a:xfrm>
              <a:off x="0" y="-38100"/>
              <a:ext cx="536357" cy="665116"/>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3106796" y="2576771"/>
            <a:ext cx="3300903" cy="711200"/>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TL nets push AI-vs-real accuracy to ~99 %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26</a:t>
            </a:r>
          </a:p>
        </p:txBody>
      </p:sp>
      <p:sp>
        <p:nvSpPr>
          <p:cNvPr id="7" name="TextBox 7"/>
          <p:cNvSpPr txBox="1"/>
          <p:nvPr/>
        </p:nvSpPr>
        <p:spPr>
          <a:xfrm>
            <a:off x="3147724" y="4285021"/>
            <a:ext cx="11992551" cy="1907459"/>
          </a:xfrm>
          <a:prstGeom prst="rect">
            <a:avLst/>
          </a:prstGeom>
        </p:spPr>
        <p:txBody>
          <a:bodyPr lIns="0" tIns="0" rIns="0" bIns="0" rtlCol="0" anchor="t">
            <a:spAutoFit/>
          </a:bodyPr>
          <a:lstStyle/>
          <a:p>
            <a:pPr algn="ctr">
              <a:lnSpc>
                <a:spcPts val="13269"/>
              </a:lnSpc>
            </a:pPr>
            <a:r>
              <a:rPr lang="en-US" sz="13822" b="1">
                <a:solidFill>
                  <a:srgbClr val="FFFFFF"/>
                </a:solidFill>
                <a:latin typeface="Poppins Bold"/>
                <a:ea typeface="Poppins Bold"/>
                <a:cs typeface="Poppins Bold"/>
                <a:sym typeface="Poppins Bold"/>
              </a:rPr>
              <a:t>THANK YOU</a:t>
            </a:r>
          </a:p>
        </p:txBody>
      </p:sp>
      <p:sp>
        <p:nvSpPr>
          <p:cNvPr id="8" name="TextBox 8"/>
          <p:cNvSpPr txBox="1"/>
          <p:nvPr/>
        </p:nvSpPr>
        <p:spPr>
          <a:xfrm>
            <a:off x="3682852" y="6734588"/>
            <a:ext cx="10922297" cy="473075"/>
          </a:xfrm>
          <a:prstGeom prst="rect">
            <a:avLst/>
          </a:prstGeom>
        </p:spPr>
        <p:txBody>
          <a:bodyPr lIns="0" tIns="0" rIns="0" bIns="0" rtlCol="0" anchor="t">
            <a:spAutoFit/>
          </a:bodyPr>
          <a:lstStyle/>
          <a:p>
            <a:pPr algn="ctr">
              <a:lnSpc>
                <a:spcPts val="3910"/>
              </a:lnSpc>
            </a:pPr>
            <a:r>
              <a:rPr lang="en-US" sz="2300" spc="1104">
                <a:solidFill>
                  <a:srgbClr val="FFFFFF"/>
                </a:solidFill>
                <a:latin typeface="Poppins"/>
                <a:ea typeface="Poppins"/>
                <a:cs typeface="Poppins"/>
                <a:sym typeface="Poppins"/>
              </a:rPr>
              <a:t>FOR YOUR ATTENTION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2286149"/>
            <a:ext cx="6904734" cy="5246370"/>
            <a:chOff x="0" y="0"/>
            <a:chExt cx="1069724" cy="812800"/>
          </a:xfrm>
        </p:grpSpPr>
        <p:sp>
          <p:nvSpPr>
            <p:cNvPr id="6" name="Freeform 6"/>
            <p:cNvSpPr/>
            <p:nvPr/>
          </p:nvSpPr>
          <p:spPr>
            <a:xfrm>
              <a:off x="0" y="0"/>
              <a:ext cx="1069724" cy="812800"/>
            </a:xfrm>
            <a:custGeom>
              <a:avLst/>
              <a:gdLst/>
              <a:ahLst/>
              <a:cxnLst/>
              <a:rect l="l" t="t" r="r" b="b"/>
              <a:pathLst>
                <a:path w="1069724" h="812800">
                  <a:moveTo>
                    <a:pt x="25789" y="0"/>
                  </a:moveTo>
                  <a:lnTo>
                    <a:pt x="1043935" y="0"/>
                  </a:lnTo>
                  <a:cubicBezTo>
                    <a:pt x="1050775" y="0"/>
                    <a:pt x="1057334" y="2717"/>
                    <a:pt x="1062171" y="7553"/>
                  </a:cubicBezTo>
                  <a:cubicBezTo>
                    <a:pt x="1067007" y="12390"/>
                    <a:pt x="1069724" y="18949"/>
                    <a:pt x="1069724" y="25789"/>
                  </a:cubicBezTo>
                  <a:lnTo>
                    <a:pt x="1069724" y="787011"/>
                  </a:lnTo>
                  <a:cubicBezTo>
                    <a:pt x="1069724" y="793851"/>
                    <a:pt x="1067007" y="800410"/>
                    <a:pt x="1062171" y="805247"/>
                  </a:cubicBezTo>
                  <a:cubicBezTo>
                    <a:pt x="1057334" y="810083"/>
                    <a:pt x="1050775" y="812800"/>
                    <a:pt x="1043935" y="812800"/>
                  </a:cubicBezTo>
                  <a:lnTo>
                    <a:pt x="25789" y="812800"/>
                  </a:lnTo>
                  <a:cubicBezTo>
                    <a:pt x="18949" y="812800"/>
                    <a:pt x="12390" y="810083"/>
                    <a:pt x="7553" y="805247"/>
                  </a:cubicBezTo>
                  <a:cubicBezTo>
                    <a:pt x="2717" y="800410"/>
                    <a:pt x="0" y="793851"/>
                    <a:pt x="0" y="787011"/>
                  </a:cubicBezTo>
                  <a:lnTo>
                    <a:pt x="0" y="25789"/>
                  </a:lnTo>
                  <a:cubicBezTo>
                    <a:pt x="0" y="18949"/>
                    <a:pt x="2717" y="12390"/>
                    <a:pt x="7553" y="7553"/>
                  </a:cubicBezTo>
                  <a:cubicBezTo>
                    <a:pt x="12390" y="2717"/>
                    <a:pt x="18949" y="0"/>
                    <a:pt x="25789" y="0"/>
                  </a:cubicBezTo>
                  <a:close/>
                </a:path>
              </a:pathLst>
            </a:custGeom>
            <a:blipFill>
              <a:blip r:embed="rId3"/>
              <a:stretch>
                <a:fillRect l="-33263" r="-33263"/>
              </a:stretch>
            </a:blipFill>
          </p:spPr>
          <p:txBody>
            <a:bodyPr/>
            <a:lstStyle/>
            <a:p>
              <a:endParaRPr lang="en-US"/>
            </a:p>
          </p:txBody>
        </p:sp>
      </p:grpSp>
      <p:sp>
        <p:nvSpPr>
          <p:cNvPr id="7" name="TextBox 7"/>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8" name="TextBox 8"/>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3</a:t>
            </a:r>
          </a:p>
        </p:txBody>
      </p:sp>
      <p:sp>
        <p:nvSpPr>
          <p:cNvPr id="9" name="TextBox 9"/>
          <p:cNvSpPr txBox="1"/>
          <p:nvPr/>
        </p:nvSpPr>
        <p:spPr>
          <a:xfrm>
            <a:off x="8336121" y="3084573"/>
            <a:ext cx="7229466"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Project Goal</a:t>
            </a:r>
          </a:p>
        </p:txBody>
      </p:sp>
      <p:sp>
        <p:nvSpPr>
          <p:cNvPr id="10" name="TextBox 10"/>
          <p:cNvSpPr txBox="1"/>
          <p:nvPr/>
        </p:nvSpPr>
        <p:spPr>
          <a:xfrm>
            <a:off x="8336121" y="4290521"/>
            <a:ext cx="7128070" cy="1711325"/>
          </a:xfrm>
          <a:prstGeom prst="rect">
            <a:avLst/>
          </a:prstGeom>
        </p:spPr>
        <p:txBody>
          <a:bodyPr lIns="0" tIns="0" rIns="0" bIns="0" rtlCol="0" anchor="t">
            <a:spAutoFit/>
          </a:bodyPr>
          <a:lstStyle/>
          <a:p>
            <a:pPr marL="431801" lvl="1" indent="-215900" algn="just">
              <a:lnSpc>
                <a:spcPts val="3400"/>
              </a:lnSpc>
              <a:buFont typeface="Arial"/>
              <a:buChar char="•"/>
            </a:pPr>
            <a:r>
              <a:rPr lang="en-US" sz="2000" dirty="0">
                <a:solidFill>
                  <a:srgbClr val="FFFFFF"/>
                </a:solidFill>
                <a:latin typeface="Poppins"/>
                <a:ea typeface="Poppins"/>
                <a:cs typeface="Poppins"/>
                <a:sym typeface="Poppins"/>
              </a:rPr>
              <a:t>Objective: binary classifier (AI vs Human)</a:t>
            </a:r>
          </a:p>
          <a:p>
            <a:pPr marL="431801" lvl="1" indent="-215900" algn="just">
              <a:lnSpc>
                <a:spcPts val="3400"/>
              </a:lnSpc>
              <a:buFont typeface="Arial"/>
              <a:buChar char="•"/>
            </a:pPr>
            <a:r>
              <a:rPr lang="en-US" sz="2000" dirty="0">
                <a:solidFill>
                  <a:srgbClr val="FFFFFF"/>
                </a:solidFill>
                <a:latin typeface="Poppins"/>
                <a:ea typeface="Poppins"/>
                <a:cs typeface="Poppins"/>
                <a:sym typeface="Poppins"/>
              </a:rPr>
              <a:t>Target &gt; 95 % accuracy on unseen data</a:t>
            </a:r>
          </a:p>
          <a:p>
            <a:pPr marL="431801" lvl="1" indent="-215900" algn="just">
              <a:lnSpc>
                <a:spcPts val="3400"/>
              </a:lnSpc>
              <a:buFont typeface="Arial"/>
              <a:buChar char="•"/>
            </a:pPr>
            <a:r>
              <a:rPr lang="en-US" sz="2000" dirty="0">
                <a:solidFill>
                  <a:srgbClr val="FFFFFF"/>
                </a:solidFill>
                <a:latin typeface="Poppins"/>
                <a:ea typeface="Poppins"/>
                <a:cs typeface="Poppins"/>
                <a:sym typeface="Poppins"/>
              </a:rPr>
              <a:t>End-users: journalists, social-media mods, IP owners</a:t>
            </a:r>
          </a:p>
          <a:p>
            <a:pPr marL="431801" lvl="1" indent="-215900" algn="just">
              <a:lnSpc>
                <a:spcPts val="3400"/>
              </a:lnSpc>
              <a:buFont typeface="Arial"/>
              <a:buChar char="•"/>
            </a:pPr>
            <a:r>
              <a:rPr lang="en-US" sz="2000" dirty="0">
                <a:solidFill>
                  <a:srgbClr val="FFFFFF"/>
                </a:solidFill>
                <a:latin typeface="Poppins"/>
                <a:ea typeface="Poppins"/>
                <a:cs typeface="Poppins"/>
                <a:sym typeface="Poppins"/>
              </a:rPr>
              <a:t>Deliverable: </a:t>
            </a:r>
            <a:r>
              <a:rPr lang="en-US" sz="2000" dirty="0" err="1">
                <a:solidFill>
                  <a:srgbClr val="FFFFFF"/>
                </a:solidFill>
                <a:latin typeface="Poppins"/>
                <a:ea typeface="Poppins"/>
                <a:cs typeface="Poppins"/>
                <a:sym typeface="Poppins"/>
              </a:rPr>
              <a:t>Colab</a:t>
            </a:r>
            <a:r>
              <a:rPr lang="en-US" sz="2000" dirty="0">
                <a:solidFill>
                  <a:srgbClr val="FFFFFF"/>
                </a:solidFill>
                <a:latin typeface="Poppins"/>
                <a:ea typeface="Poppins"/>
                <a:cs typeface="Poppins"/>
                <a:sym typeface="Poppins"/>
              </a:rPr>
              <a:t> pipeline + Kaggle submission file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72744" y="2606821"/>
            <a:ext cx="5467916" cy="546791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921977" y="2756054"/>
            <a:ext cx="5169449" cy="516944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109241" y="2943318"/>
            <a:ext cx="4794922" cy="479492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7692" r="-7692"/>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4</a:t>
            </a:r>
          </a:p>
        </p:txBody>
      </p:sp>
      <p:sp>
        <p:nvSpPr>
          <p:cNvPr id="15" name="TextBox 15"/>
          <p:cNvSpPr txBox="1"/>
          <p:nvPr/>
        </p:nvSpPr>
        <p:spPr>
          <a:xfrm>
            <a:off x="2065908" y="2714625"/>
            <a:ext cx="9280898"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Why This Matters</a:t>
            </a:r>
          </a:p>
        </p:txBody>
      </p:sp>
      <p:sp>
        <p:nvSpPr>
          <p:cNvPr id="16" name="TextBox 16"/>
          <p:cNvSpPr txBox="1"/>
          <p:nvPr/>
        </p:nvSpPr>
        <p:spPr>
          <a:xfrm>
            <a:off x="2065908" y="4994548"/>
            <a:ext cx="7128070" cy="2139950"/>
          </a:xfrm>
          <a:prstGeom prst="rect">
            <a:avLst/>
          </a:prstGeom>
        </p:spPr>
        <p:txBody>
          <a:bodyPr lIns="0" tIns="0" rIns="0" bIns="0" rtlCol="0" anchor="t">
            <a:spAutoFit/>
          </a:bodyPr>
          <a:lstStyle/>
          <a:p>
            <a:pPr marL="431801" lvl="1" indent="-215900" algn="just">
              <a:lnSpc>
                <a:spcPts val="3400"/>
              </a:lnSpc>
              <a:buFont typeface="Arial"/>
              <a:buChar char="•"/>
            </a:pPr>
            <a:r>
              <a:rPr lang="en-US" sz="2000">
                <a:solidFill>
                  <a:srgbClr val="FFFFFF"/>
                </a:solidFill>
                <a:latin typeface="Poppins"/>
                <a:ea typeface="Poppins"/>
                <a:cs typeface="Poppins"/>
                <a:sym typeface="Poppins"/>
              </a:rPr>
              <a:t>Deep-fake images threaten trust &amp; news integrity</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Platforms need automatic flags for suspicious images</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Helps curb misinformation &amp; protect creators</a:t>
            </a:r>
          </a:p>
          <a:p>
            <a:pPr marL="431801" lvl="1" indent="-215900" algn="just">
              <a:lnSpc>
                <a:spcPts val="3400"/>
              </a:lnSpc>
              <a:buFont typeface="Arial"/>
              <a:buChar char="•"/>
            </a:pPr>
            <a:r>
              <a:rPr lang="en-US" sz="2000">
                <a:solidFill>
                  <a:srgbClr val="FFFFFF"/>
                </a:solidFill>
                <a:latin typeface="Poppins"/>
                <a:ea typeface="Poppins"/>
                <a:cs typeface="Poppins"/>
                <a:sym typeface="Poppins"/>
              </a:rPr>
              <a:t>Encourages responsible generative-AI 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5</a:t>
            </a:r>
          </a:p>
        </p:txBody>
      </p:sp>
      <p:sp>
        <p:nvSpPr>
          <p:cNvPr id="7" name="TextBox 7"/>
          <p:cNvSpPr txBox="1"/>
          <p:nvPr/>
        </p:nvSpPr>
        <p:spPr>
          <a:xfrm>
            <a:off x="1706839" y="6817471"/>
            <a:ext cx="5305696" cy="1648334"/>
          </a:xfrm>
          <a:prstGeom prst="rect">
            <a:avLst/>
          </a:prstGeom>
        </p:spPr>
        <p:txBody>
          <a:bodyPr lIns="0" tIns="0" rIns="0" bIns="0" rtlCol="0" anchor="t">
            <a:spAutoFit/>
          </a:bodyPr>
          <a:lstStyle/>
          <a:p>
            <a:pPr algn="l">
              <a:lnSpc>
                <a:spcPts val="6206"/>
              </a:lnSpc>
            </a:pPr>
            <a:r>
              <a:rPr lang="en-US" sz="5800" b="1">
                <a:solidFill>
                  <a:srgbClr val="FFFFFF"/>
                </a:solidFill>
                <a:latin typeface="Poppins Bold"/>
                <a:ea typeface="Poppins Bold"/>
                <a:cs typeface="Poppins Bold"/>
                <a:sym typeface="Poppins Bold"/>
              </a:rPr>
              <a:t>Background / Related Work</a:t>
            </a:r>
          </a:p>
        </p:txBody>
      </p:sp>
      <p:sp>
        <p:nvSpPr>
          <p:cNvPr id="8" name="TextBox 8"/>
          <p:cNvSpPr txBox="1"/>
          <p:nvPr/>
        </p:nvSpPr>
        <p:spPr>
          <a:xfrm>
            <a:off x="8153725" y="6684121"/>
            <a:ext cx="8357469" cy="1711325"/>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 Early CNN steganalysis on pixel artifacts (2019-2022)</a:t>
            </a:r>
          </a:p>
          <a:p>
            <a:pPr algn="just">
              <a:lnSpc>
                <a:spcPts val="3400"/>
              </a:lnSpc>
            </a:pPr>
            <a:r>
              <a:rPr lang="en-US" sz="2000">
                <a:solidFill>
                  <a:srgbClr val="FFFFFF"/>
                </a:solidFill>
                <a:latin typeface="Poppins"/>
                <a:ea typeface="Poppins"/>
                <a:cs typeface="Poppins"/>
                <a:sym typeface="Poppins"/>
              </a:rPr>
              <a:t> • Transfer-learning boom: ResNet / EfficientNet on deepfakes</a:t>
            </a:r>
          </a:p>
          <a:p>
            <a:pPr algn="just">
              <a:lnSpc>
                <a:spcPts val="3400"/>
              </a:lnSpc>
            </a:pPr>
            <a:r>
              <a:rPr lang="en-US" sz="2000">
                <a:solidFill>
                  <a:srgbClr val="FFFFFF"/>
                </a:solidFill>
                <a:latin typeface="Poppins"/>
                <a:ea typeface="Poppins"/>
                <a:cs typeface="Poppins"/>
                <a:sym typeface="Poppins"/>
              </a:rPr>
              <a:t> • New trend: Vision Transformers for global context</a:t>
            </a:r>
          </a:p>
          <a:p>
            <a:pPr algn="just">
              <a:lnSpc>
                <a:spcPts val="3400"/>
              </a:lnSpc>
            </a:pPr>
            <a:r>
              <a:rPr lang="en-US" sz="2000">
                <a:solidFill>
                  <a:srgbClr val="FFFFFF"/>
                </a:solidFill>
                <a:latin typeface="Poppins"/>
                <a:ea typeface="Poppins"/>
                <a:cs typeface="Poppins"/>
                <a:sym typeface="Poppins"/>
              </a:rPr>
              <a:t> • Arms-race: SD-XL Turbo, DALL·E 3 shrink detectable artifacts</a:t>
            </a:r>
          </a:p>
        </p:txBody>
      </p:sp>
      <p:grpSp>
        <p:nvGrpSpPr>
          <p:cNvPr id="9" name="Group 9"/>
          <p:cNvGrpSpPr/>
          <p:nvPr/>
        </p:nvGrpSpPr>
        <p:grpSpPr>
          <a:xfrm>
            <a:off x="1706839" y="2523146"/>
            <a:ext cx="14804356" cy="3722825"/>
            <a:chOff x="0" y="0"/>
            <a:chExt cx="2293582" cy="576763"/>
          </a:xfrm>
        </p:grpSpPr>
        <p:sp>
          <p:nvSpPr>
            <p:cNvPr id="10" name="Freeform 10"/>
            <p:cNvSpPr/>
            <p:nvPr/>
          </p:nvSpPr>
          <p:spPr>
            <a:xfrm>
              <a:off x="0" y="0"/>
              <a:ext cx="2293582" cy="576763"/>
            </a:xfrm>
            <a:custGeom>
              <a:avLst/>
              <a:gdLst/>
              <a:ahLst/>
              <a:cxnLst/>
              <a:rect l="l" t="t" r="r" b="b"/>
              <a:pathLst>
                <a:path w="2293582" h="576763">
                  <a:moveTo>
                    <a:pt x="12028" y="0"/>
                  </a:moveTo>
                  <a:lnTo>
                    <a:pt x="2281554" y="0"/>
                  </a:lnTo>
                  <a:cubicBezTo>
                    <a:pt x="2284744" y="0"/>
                    <a:pt x="2287804" y="1267"/>
                    <a:pt x="2290059" y="3523"/>
                  </a:cubicBezTo>
                  <a:cubicBezTo>
                    <a:pt x="2292315" y="5779"/>
                    <a:pt x="2293582" y="8838"/>
                    <a:pt x="2293582" y="12028"/>
                  </a:cubicBezTo>
                  <a:lnTo>
                    <a:pt x="2293582" y="564735"/>
                  </a:lnTo>
                  <a:cubicBezTo>
                    <a:pt x="2293582" y="567925"/>
                    <a:pt x="2292315" y="570985"/>
                    <a:pt x="2290059" y="573240"/>
                  </a:cubicBezTo>
                  <a:cubicBezTo>
                    <a:pt x="2287804" y="575496"/>
                    <a:pt x="2284744" y="576763"/>
                    <a:pt x="2281554" y="576763"/>
                  </a:cubicBezTo>
                  <a:lnTo>
                    <a:pt x="12028" y="576763"/>
                  </a:lnTo>
                  <a:cubicBezTo>
                    <a:pt x="8838" y="576763"/>
                    <a:pt x="5779" y="575496"/>
                    <a:pt x="3523" y="573240"/>
                  </a:cubicBezTo>
                  <a:cubicBezTo>
                    <a:pt x="1267" y="570985"/>
                    <a:pt x="0" y="567925"/>
                    <a:pt x="0" y="564735"/>
                  </a:cubicBezTo>
                  <a:lnTo>
                    <a:pt x="0" y="12028"/>
                  </a:lnTo>
                  <a:cubicBezTo>
                    <a:pt x="0" y="8838"/>
                    <a:pt x="1267" y="5779"/>
                    <a:pt x="3523" y="3523"/>
                  </a:cubicBezTo>
                  <a:cubicBezTo>
                    <a:pt x="5779" y="1267"/>
                    <a:pt x="8838" y="0"/>
                    <a:pt x="12028" y="0"/>
                  </a:cubicBezTo>
                  <a:close/>
                </a:path>
              </a:pathLst>
            </a:custGeom>
            <a:blipFill>
              <a:blip r:embed="rId3"/>
              <a:stretch>
                <a:fillRect t="-148832" b="-148832"/>
              </a:stretch>
            </a:blipFill>
          </p:spPr>
          <p:txBody>
            <a:bodyPr/>
            <a:lstStyle/>
            <a:p>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6</a:t>
            </a:r>
          </a:p>
        </p:txBody>
      </p:sp>
      <p:sp>
        <p:nvSpPr>
          <p:cNvPr id="7" name="TextBox 7"/>
          <p:cNvSpPr txBox="1"/>
          <p:nvPr/>
        </p:nvSpPr>
        <p:spPr>
          <a:xfrm>
            <a:off x="8850986" y="2296317"/>
            <a:ext cx="6130516" cy="923163"/>
          </a:xfrm>
          <a:prstGeom prst="rect">
            <a:avLst/>
          </a:prstGeom>
        </p:spPr>
        <p:txBody>
          <a:bodyPr lIns="0" tIns="0" rIns="0" bIns="0" rtlCol="0" anchor="t">
            <a:spAutoFit/>
          </a:bodyPr>
          <a:lstStyle/>
          <a:p>
            <a:pPr algn="l">
              <a:lnSpc>
                <a:spcPts val="6741"/>
              </a:lnSpc>
            </a:pPr>
            <a:r>
              <a:rPr lang="en-US" sz="6300" b="1">
                <a:solidFill>
                  <a:srgbClr val="FFFFFF"/>
                </a:solidFill>
                <a:latin typeface="Poppins Bold"/>
                <a:ea typeface="Poppins Bold"/>
                <a:cs typeface="Poppins Bold"/>
                <a:sym typeface="Poppins Bold"/>
              </a:rPr>
              <a:t>Data Overview</a:t>
            </a:r>
          </a:p>
        </p:txBody>
      </p:sp>
      <p:grpSp>
        <p:nvGrpSpPr>
          <p:cNvPr id="8" name="Group 8"/>
          <p:cNvGrpSpPr/>
          <p:nvPr/>
        </p:nvGrpSpPr>
        <p:grpSpPr>
          <a:xfrm>
            <a:off x="1028700" y="1393260"/>
            <a:ext cx="5735177" cy="7246849"/>
            <a:chOff x="0" y="0"/>
            <a:chExt cx="888529" cy="1122727"/>
          </a:xfrm>
        </p:grpSpPr>
        <p:sp>
          <p:nvSpPr>
            <p:cNvPr id="9" name="Freeform 9"/>
            <p:cNvSpPr/>
            <p:nvPr/>
          </p:nvSpPr>
          <p:spPr>
            <a:xfrm>
              <a:off x="0" y="0"/>
              <a:ext cx="888529" cy="1122727"/>
            </a:xfrm>
            <a:custGeom>
              <a:avLst/>
              <a:gdLst/>
              <a:ahLst/>
              <a:cxnLst/>
              <a:rect l="l" t="t" r="r" b="b"/>
              <a:pathLst>
                <a:path w="888529" h="1122727">
                  <a:moveTo>
                    <a:pt x="31048" y="0"/>
                  </a:moveTo>
                  <a:lnTo>
                    <a:pt x="857481" y="0"/>
                  </a:lnTo>
                  <a:cubicBezTo>
                    <a:pt x="874628" y="0"/>
                    <a:pt x="888529" y="13901"/>
                    <a:pt x="888529" y="31048"/>
                  </a:cubicBezTo>
                  <a:lnTo>
                    <a:pt x="888529" y="1091679"/>
                  </a:lnTo>
                  <a:cubicBezTo>
                    <a:pt x="888529" y="1099913"/>
                    <a:pt x="885258" y="1107810"/>
                    <a:pt x="879435" y="1113633"/>
                  </a:cubicBezTo>
                  <a:cubicBezTo>
                    <a:pt x="873613" y="1119455"/>
                    <a:pt x="865716" y="1122727"/>
                    <a:pt x="857481" y="1122727"/>
                  </a:cubicBezTo>
                  <a:lnTo>
                    <a:pt x="31048" y="1122727"/>
                  </a:lnTo>
                  <a:cubicBezTo>
                    <a:pt x="22813" y="1122727"/>
                    <a:pt x="14916" y="1119455"/>
                    <a:pt x="9094" y="1113633"/>
                  </a:cubicBezTo>
                  <a:cubicBezTo>
                    <a:pt x="3271" y="1107810"/>
                    <a:pt x="0" y="1099913"/>
                    <a:pt x="0" y="1091679"/>
                  </a:cubicBezTo>
                  <a:lnTo>
                    <a:pt x="0" y="31048"/>
                  </a:lnTo>
                  <a:cubicBezTo>
                    <a:pt x="0" y="22813"/>
                    <a:pt x="3271" y="14916"/>
                    <a:pt x="9094" y="9094"/>
                  </a:cubicBezTo>
                  <a:cubicBezTo>
                    <a:pt x="14916" y="3271"/>
                    <a:pt x="22813" y="0"/>
                    <a:pt x="31048" y="0"/>
                  </a:cubicBezTo>
                  <a:close/>
                </a:path>
              </a:pathLst>
            </a:custGeom>
            <a:blipFill>
              <a:blip r:embed="rId3"/>
              <a:stretch>
                <a:fillRect t="-9463" b="-9463"/>
              </a:stretch>
            </a:blipFill>
          </p:spPr>
          <p:txBody>
            <a:bodyPr/>
            <a:lstStyle/>
            <a:p>
              <a:endParaRPr lang="en-US"/>
            </a:p>
          </p:txBody>
        </p:sp>
      </p:grpSp>
      <p:grpSp>
        <p:nvGrpSpPr>
          <p:cNvPr id="10" name="Group 10"/>
          <p:cNvGrpSpPr/>
          <p:nvPr/>
        </p:nvGrpSpPr>
        <p:grpSpPr>
          <a:xfrm>
            <a:off x="8215404" y="5275497"/>
            <a:ext cx="7688759" cy="3364612"/>
            <a:chOff x="0" y="0"/>
            <a:chExt cx="1083773" cy="474261"/>
          </a:xfrm>
        </p:grpSpPr>
        <p:sp>
          <p:nvSpPr>
            <p:cNvPr id="11" name="Freeform 11"/>
            <p:cNvSpPr/>
            <p:nvPr/>
          </p:nvSpPr>
          <p:spPr>
            <a:xfrm>
              <a:off x="0" y="0"/>
              <a:ext cx="1083773" cy="474261"/>
            </a:xfrm>
            <a:custGeom>
              <a:avLst/>
              <a:gdLst/>
              <a:ahLst/>
              <a:cxnLst/>
              <a:rect l="l" t="t" r="r" b="b"/>
              <a:pathLst>
                <a:path w="1083773" h="474261">
                  <a:moveTo>
                    <a:pt x="20138" y="0"/>
                  </a:moveTo>
                  <a:lnTo>
                    <a:pt x="1063635" y="0"/>
                  </a:lnTo>
                  <a:cubicBezTo>
                    <a:pt x="1074757" y="0"/>
                    <a:pt x="1083773" y="9016"/>
                    <a:pt x="1083773" y="20138"/>
                  </a:cubicBezTo>
                  <a:lnTo>
                    <a:pt x="1083773" y="454122"/>
                  </a:lnTo>
                  <a:cubicBezTo>
                    <a:pt x="1083773" y="465244"/>
                    <a:pt x="1074757" y="474261"/>
                    <a:pt x="1063635" y="474261"/>
                  </a:cubicBezTo>
                  <a:lnTo>
                    <a:pt x="20138" y="474261"/>
                  </a:lnTo>
                  <a:cubicBezTo>
                    <a:pt x="9016" y="474261"/>
                    <a:pt x="0" y="465244"/>
                    <a:pt x="0" y="454122"/>
                  </a:cubicBezTo>
                  <a:lnTo>
                    <a:pt x="0" y="20138"/>
                  </a:lnTo>
                  <a:cubicBezTo>
                    <a:pt x="0" y="9016"/>
                    <a:pt x="9016" y="0"/>
                    <a:pt x="20138"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2" name="TextBox 12"/>
            <p:cNvSpPr txBox="1"/>
            <p:nvPr/>
          </p:nvSpPr>
          <p:spPr>
            <a:xfrm>
              <a:off x="0" y="-38100"/>
              <a:ext cx="1083773" cy="512361"/>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8798733" y="5544062"/>
            <a:ext cx="1640667" cy="3020058"/>
          </a:xfrm>
          <a:prstGeom prst="rect">
            <a:avLst/>
          </a:prstGeom>
        </p:spPr>
        <p:txBody>
          <a:bodyPr lIns="0" tIns="0" rIns="0" bIns="0" rtlCol="0" anchor="t">
            <a:spAutoFit/>
          </a:bodyPr>
          <a:lstStyle/>
          <a:p>
            <a:pPr algn="just">
              <a:lnSpc>
                <a:spcPts val="3400"/>
              </a:lnSpc>
            </a:pPr>
            <a:r>
              <a:rPr lang="en-US" sz="2000" dirty="0">
                <a:solidFill>
                  <a:srgbClr val="FFFFFF"/>
                </a:solidFill>
                <a:latin typeface="Poppins"/>
                <a:ea typeface="Poppins"/>
                <a:cs typeface="Poppins"/>
                <a:sym typeface="Poppins"/>
              </a:rPr>
              <a:t>Source:</a:t>
            </a:r>
          </a:p>
          <a:p>
            <a:pPr algn="just">
              <a:lnSpc>
                <a:spcPts val="3400"/>
              </a:lnSpc>
            </a:pPr>
            <a:r>
              <a:rPr lang="en-US" sz="2000" dirty="0">
                <a:solidFill>
                  <a:srgbClr val="FFFFFF"/>
                </a:solidFill>
                <a:latin typeface="Poppins"/>
                <a:ea typeface="Poppins"/>
                <a:cs typeface="Poppins"/>
                <a:sym typeface="Poppins"/>
              </a:rPr>
              <a:t>Size:</a:t>
            </a:r>
          </a:p>
          <a:p>
            <a:pPr algn="just">
              <a:lnSpc>
                <a:spcPts val="3400"/>
              </a:lnSpc>
            </a:pPr>
            <a:r>
              <a:rPr lang="en-US" sz="2000" dirty="0">
                <a:solidFill>
                  <a:srgbClr val="FFFFFF"/>
                </a:solidFill>
                <a:latin typeface="Poppins"/>
                <a:ea typeface="Poppins"/>
                <a:cs typeface="Poppins"/>
                <a:sym typeface="Poppins"/>
              </a:rPr>
              <a:t>Format:</a:t>
            </a:r>
          </a:p>
          <a:p>
            <a:pPr algn="just">
              <a:lnSpc>
                <a:spcPts val="3400"/>
              </a:lnSpc>
            </a:pPr>
            <a:r>
              <a:rPr lang="en-US" sz="2000" dirty="0">
                <a:solidFill>
                  <a:srgbClr val="FFFFFF"/>
                </a:solidFill>
                <a:latin typeface="Poppins"/>
                <a:ea typeface="Poppins"/>
                <a:cs typeface="Poppins"/>
                <a:sym typeface="Poppins"/>
              </a:rPr>
              <a:t>Pre-Checks:</a:t>
            </a:r>
          </a:p>
          <a:p>
            <a:pPr algn="just">
              <a:lnSpc>
                <a:spcPts val="3400"/>
              </a:lnSpc>
            </a:pPr>
            <a:endParaRPr lang="en-US" sz="2000" dirty="0">
              <a:solidFill>
                <a:srgbClr val="FFFFFF"/>
              </a:solidFill>
              <a:latin typeface="Poppins"/>
              <a:ea typeface="Poppins"/>
              <a:cs typeface="Poppins"/>
              <a:sym typeface="Poppins"/>
            </a:endParaRPr>
          </a:p>
          <a:p>
            <a:pPr algn="just">
              <a:lnSpc>
                <a:spcPts val="3400"/>
              </a:lnSpc>
            </a:pPr>
            <a:r>
              <a:rPr lang="en-US" sz="2000" dirty="0">
                <a:solidFill>
                  <a:srgbClr val="FFFFFF"/>
                </a:solidFill>
                <a:latin typeface="Poppins"/>
                <a:ea typeface="Poppins"/>
                <a:cs typeface="Poppins"/>
                <a:sym typeface="Poppins"/>
              </a:rPr>
              <a:t>Splits:</a:t>
            </a:r>
          </a:p>
          <a:p>
            <a:pPr algn="just">
              <a:lnSpc>
                <a:spcPts val="3400"/>
              </a:lnSpc>
            </a:pPr>
            <a:r>
              <a:rPr lang="en-US" sz="2000" dirty="0">
                <a:solidFill>
                  <a:srgbClr val="FFFFFF"/>
                </a:solidFill>
                <a:latin typeface="Poppins"/>
                <a:ea typeface="Poppins"/>
                <a:cs typeface="Poppins"/>
                <a:sym typeface="Poppins"/>
              </a:rPr>
              <a:t>Augment:</a:t>
            </a:r>
          </a:p>
        </p:txBody>
      </p:sp>
      <p:sp>
        <p:nvSpPr>
          <p:cNvPr id="14" name="TextBox 14"/>
          <p:cNvSpPr txBox="1"/>
          <p:nvPr/>
        </p:nvSpPr>
        <p:spPr>
          <a:xfrm>
            <a:off x="10491653" y="5544062"/>
            <a:ext cx="4776927" cy="3020058"/>
          </a:xfrm>
          <a:prstGeom prst="rect">
            <a:avLst/>
          </a:prstGeom>
        </p:spPr>
        <p:txBody>
          <a:bodyPr lIns="0" tIns="0" rIns="0" bIns="0" rtlCol="0" anchor="t">
            <a:spAutoFit/>
          </a:bodyPr>
          <a:lstStyle/>
          <a:p>
            <a:pPr algn="just">
              <a:lnSpc>
                <a:spcPts val="3400"/>
              </a:lnSpc>
            </a:pPr>
            <a:r>
              <a:rPr lang="en-US" sz="2000" dirty="0" err="1">
                <a:solidFill>
                  <a:srgbClr val="FFFFFF"/>
                </a:solidFill>
                <a:latin typeface="Poppins"/>
                <a:ea typeface="Poppins"/>
                <a:cs typeface="Poppins"/>
                <a:sym typeface="Poppins"/>
              </a:rPr>
              <a:t>Kaggle“AI</a:t>
            </a:r>
            <a:r>
              <a:rPr lang="en-US" sz="2000" dirty="0">
                <a:solidFill>
                  <a:srgbClr val="FFFFFF"/>
                </a:solidFill>
                <a:latin typeface="Poppins"/>
                <a:ea typeface="Poppins"/>
                <a:cs typeface="Poppins"/>
                <a:sym typeface="Poppins"/>
              </a:rPr>
              <a:t>‑vs‑Human Images” (2025)</a:t>
            </a:r>
          </a:p>
          <a:p>
            <a:pPr algn="just">
              <a:lnSpc>
                <a:spcPts val="3400"/>
              </a:lnSpc>
            </a:pPr>
            <a:r>
              <a:rPr lang="en-US" sz="2000" dirty="0">
                <a:solidFill>
                  <a:srgbClr val="FFFFFF"/>
                </a:solidFill>
                <a:latin typeface="Poppins"/>
                <a:ea typeface="Poppins"/>
                <a:cs typeface="Poppins"/>
                <a:sym typeface="Poppins"/>
              </a:rPr>
              <a:t>84,774 images – 50 % real / 50 % AI </a:t>
            </a:r>
          </a:p>
          <a:p>
            <a:pPr algn="just">
              <a:lnSpc>
                <a:spcPts val="3400"/>
              </a:lnSpc>
            </a:pPr>
            <a:r>
              <a:rPr lang="en-US" sz="2000" dirty="0">
                <a:solidFill>
                  <a:srgbClr val="FFFFFF"/>
                </a:solidFill>
                <a:latin typeface="Poppins"/>
                <a:ea typeface="Poppins"/>
                <a:cs typeface="Poppins"/>
                <a:sym typeface="Poppins"/>
              </a:rPr>
              <a:t>RGB PNG/JPEG, 256–512 </a:t>
            </a:r>
            <a:r>
              <a:rPr lang="en-US" sz="2000" dirty="0" err="1">
                <a:solidFill>
                  <a:srgbClr val="FFFFFF"/>
                </a:solidFill>
                <a:latin typeface="Poppins"/>
                <a:ea typeface="Poppins"/>
                <a:cs typeface="Poppins"/>
                <a:sym typeface="Poppins"/>
              </a:rPr>
              <a:t>px</a:t>
            </a:r>
            <a:r>
              <a:rPr lang="en-US" sz="2000" dirty="0">
                <a:solidFill>
                  <a:srgbClr val="FFFFFF"/>
                </a:solidFill>
                <a:latin typeface="Poppins"/>
                <a:ea typeface="Poppins"/>
                <a:cs typeface="Poppins"/>
                <a:sym typeface="Poppins"/>
              </a:rPr>
              <a:t> </a:t>
            </a:r>
          </a:p>
          <a:p>
            <a:pPr algn="just">
              <a:lnSpc>
                <a:spcPts val="3400"/>
              </a:lnSpc>
            </a:pPr>
            <a:r>
              <a:rPr lang="en-US" sz="2000" dirty="0">
                <a:solidFill>
                  <a:srgbClr val="FFFFFF"/>
                </a:solidFill>
                <a:latin typeface="Poppins"/>
                <a:ea typeface="Poppins"/>
                <a:cs typeface="Poppins"/>
                <a:sym typeface="Poppins"/>
              </a:rPr>
              <a:t>Files in </a:t>
            </a:r>
            <a:r>
              <a:rPr lang="en-US" sz="2000" dirty="0" err="1">
                <a:solidFill>
                  <a:srgbClr val="FFFFFF"/>
                </a:solidFill>
                <a:latin typeface="Poppins"/>
                <a:ea typeface="Poppins"/>
                <a:cs typeface="Poppins"/>
                <a:sym typeface="Poppins"/>
              </a:rPr>
              <a:t>train.csv</a:t>
            </a:r>
            <a:r>
              <a:rPr lang="en-US" sz="2000" dirty="0">
                <a:solidFill>
                  <a:srgbClr val="FFFFFF"/>
                </a:solidFill>
                <a:latin typeface="Poppins"/>
                <a:ea typeface="Poppins"/>
                <a:cs typeface="Poppins"/>
                <a:sym typeface="Poppins"/>
              </a:rPr>
              <a:t> in Train folder and same for </a:t>
            </a:r>
            <a:r>
              <a:rPr lang="en-US" sz="2000" dirty="0" err="1">
                <a:solidFill>
                  <a:srgbClr val="FFFFFF"/>
                </a:solidFill>
                <a:latin typeface="Poppins"/>
                <a:ea typeface="Poppins"/>
                <a:cs typeface="Poppins"/>
                <a:sym typeface="Poppins"/>
              </a:rPr>
              <a:t>test.csv</a:t>
            </a:r>
            <a:r>
              <a:rPr lang="en-US" sz="2000" dirty="0">
                <a:solidFill>
                  <a:srgbClr val="FFFFFF"/>
                </a:solidFill>
                <a:latin typeface="Poppins"/>
                <a:ea typeface="Poppins"/>
                <a:cs typeface="Poppins"/>
                <a:sym typeface="Poppins"/>
              </a:rPr>
              <a:t> </a:t>
            </a:r>
          </a:p>
          <a:p>
            <a:pPr algn="just">
              <a:lnSpc>
                <a:spcPts val="3400"/>
              </a:lnSpc>
            </a:pPr>
            <a:r>
              <a:rPr lang="en-US" sz="2000" dirty="0">
                <a:solidFill>
                  <a:srgbClr val="FFFFFF"/>
                </a:solidFill>
                <a:latin typeface="Poppins"/>
                <a:ea typeface="Poppins"/>
                <a:cs typeface="Poppins"/>
                <a:sym typeface="Poppins"/>
              </a:rPr>
              <a:t>80 / 20 stratified </a:t>
            </a:r>
          </a:p>
          <a:p>
            <a:pPr algn="just">
              <a:lnSpc>
                <a:spcPts val="3400"/>
              </a:lnSpc>
            </a:pPr>
            <a:r>
              <a:rPr lang="en-US" sz="2000" dirty="0">
                <a:solidFill>
                  <a:srgbClr val="FFFFFF"/>
                </a:solidFill>
                <a:latin typeface="Poppins"/>
                <a:ea typeface="Poppins"/>
                <a:cs typeface="Poppins"/>
                <a:sym typeface="Poppins"/>
              </a:rPr>
              <a:t>crop, flip, ±10° rotate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6" name="TextBox 6"/>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7</a:t>
            </a:r>
          </a:p>
        </p:txBody>
      </p:sp>
      <p:sp>
        <p:nvSpPr>
          <p:cNvPr id="7" name="TextBox 7"/>
          <p:cNvSpPr txBox="1"/>
          <p:nvPr/>
        </p:nvSpPr>
        <p:spPr>
          <a:xfrm>
            <a:off x="1780158" y="6986378"/>
            <a:ext cx="6130516" cy="1770888"/>
          </a:xfrm>
          <a:prstGeom prst="rect">
            <a:avLst/>
          </a:prstGeom>
        </p:spPr>
        <p:txBody>
          <a:bodyPr lIns="0" tIns="0" rIns="0" bIns="0" rtlCol="0" anchor="t">
            <a:spAutoFit/>
          </a:bodyPr>
          <a:lstStyle/>
          <a:p>
            <a:pPr algn="l">
              <a:lnSpc>
                <a:spcPts val="6741"/>
              </a:lnSpc>
            </a:pPr>
            <a:r>
              <a:rPr lang="en-US" sz="6300" b="1">
                <a:solidFill>
                  <a:srgbClr val="FFFFFF"/>
                </a:solidFill>
                <a:latin typeface="Poppins Bold"/>
                <a:ea typeface="Poppins Bold"/>
                <a:cs typeface="Poppins Bold"/>
                <a:sym typeface="Poppins Bold"/>
              </a:rPr>
              <a:t>Data Prep &amp; EDA</a:t>
            </a:r>
          </a:p>
        </p:txBody>
      </p:sp>
      <p:grpSp>
        <p:nvGrpSpPr>
          <p:cNvPr id="8" name="Group 8"/>
          <p:cNvGrpSpPr/>
          <p:nvPr/>
        </p:nvGrpSpPr>
        <p:grpSpPr>
          <a:xfrm>
            <a:off x="1741822" y="2358311"/>
            <a:ext cx="14804356" cy="3722825"/>
            <a:chOff x="0" y="0"/>
            <a:chExt cx="2293582" cy="576763"/>
          </a:xfrm>
        </p:grpSpPr>
        <p:sp>
          <p:nvSpPr>
            <p:cNvPr id="9" name="Freeform 9"/>
            <p:cNvSpPr/>
            <p:nvPr/>
          </p:nvSpPr>
          <p:spPr>
            <a:xfrm>
              <a:off x="0" y="0"/>
              <a:ext cx="2293582" cy="576763"/>
            </a:xfrm>
            <a:custGeom>
              <a:avLst/>
              <a:gdLst/>
              <a:ahLst/>
              <a:cxnLst/>
              <a:rect l="l" t="t" r="r" b="b"/>
              <a:pathLst>
                <a:path w="2293582" h="576763">
                  <a:moveTo>
                    <a:pt x="12028" y="0"/>
                  </a:moveTo>
                  <a:lnTo>
                    <a:pt x="2281554" y="0"/>
                  </a:lnTo>
                  <a:cubicBezTo>
                    <a:pt x="2284744" y="0"/>
                    <a:pt x="2287804" y="1267"/>
                    <a:pt x="2290059" y="3523"/>
                  </a:cubicBezTo>
                  <a:cubicBezTo>
                    <a:pt x="2292315" y="5779"/>
                    <a:pt x="2293582" y="8838"/>
                    <a:pt x="2293582" y="12028"/>
                  </a:cubicBezTo>
                  <a:lnTo>
                    <a:pt x="2293582" y="564735"/>
                  </a:lnTo>
                  <a:cubicBezTo>
                    <a:pt x="2293582" y="567925"/>
                    <a:pt x="2292315" y="570985"/>
                    <a:pt x="2290059" y="573240"/>
                  </a:cubicBezTo>
                  <a:cubicBezTo>
                    <a:pt x="2287804" y="575496"/>
                    <a:pt x="2284744" y="576763"/>
                    <a:pt x="2281554" y="576763"/>
                  </a:cubicBezTo>
                  <a:lnTo>
                    <a:pt x="12028" y="576763"/>
                  </a:lnTo>
                  <a:cubicBezTo>
                    <a:pt x="8838" y="576763"/>
                    <a:pt x="5779" y="575496"/>
                    <a:pt x="3523" y="573240"/>
                  </a:cubicBezTo>
                  <a:cubicBezTo>
                    <a:pt x="1267" y="570985"/>
                    <a:pt x="0" y="567925"/>
                    <a:pt x="0" y="564735"/>
                  </a:cubicBezTo>
                  <a:lnTo>
                    <a:pt x="0" y="12028"/>
                  </a:lnTo>
                  <a:cubicBezTo>
                    <a:pt x="0" y="8838"/>
                    <a:pt x="1267" y="5779"/>
                    <a:pt x="3523" y="3523"/>
                  </a:cubicBezTo>
                  <a:cubicBezTo>
                    <a:pt x="5779" y="1267"/>
                    <a:pt x="8838" y="0"/>
                    <a:pt x="12028" y="0"/>
                  </a:cubicBezTo>
                  <a:close/>
                </a:path>
              </a:pathLst>
            </a:custGeom>
            <a:blipFill>
              <a:blip r:embed="rId3"/>
              <a:stretch>
                <a:fillRect t="-82471" b="-82471"/>
              </a:stretch>
            </a:blipFill>
          </p:spPr>
          <p:txBody>
            <a:bodyPr/>
            <a:lstStyle/>
            <a:p>
              <a:endParaRPr lang="en-US"/>
            </a:p>
          </p:txBody>
        </p:sp>
      </p:grpSp>
      <p:grpSp>
        <p:nvGrpSpPr>
          <p:cNvPr id="10" name="Group 10"/>
          <p:cNvGrpSpPr/>
          <p:nvPr/>
        </p:nvGrpSpPr>
        <p:grpSpPr>
          <a:xfrm>
            <a:off x="8215404" y="4993643"/>
            <a:ext cx="7688759" cy="3364612"/>
            <a:chOff x="0" y="0"/>
            <a:chExt cx="1083773" cy="474261"/>
          </a:xfrm>
        </p:grpSpPr>
        <p:sp>
          <p:nvSpPr>
            <p:cNvPr id="11" name="Freeform 11"/>
            <p:cNvSpPr/>
            <p:nvPr/>
          </p:nvSpPr>
          <p:spPr>
            <a:xfrm>
              <a:off x="0" y="0"/>
              <a:ext cx="1083773" cy="474261"/>
            </a:xfrm>
            <a:custGeom>
              <a:avLst/>
              <a:gdLst/>
              <a:ahLst/>
              <a:cxnLst/>
              <a:rect l="l" t="t" r="r" b="b"/>
              <a:pathLst>
                <a:path w="1083773" h="474261">
                  <a:moveTo>
                    <a:pt x="20138" y="0"/>
                  </a:moveTo>
                  <a:lnTo>
                    <a:pt x="1063635" y="0"/>
                  </a:lnTo>
                  <a:cubicBezTo>
                    <a:pt x="1074757" y="0"/>
                    <a:pt x="1083773" y="9016"/>
                    <a:pt x="1083773" y="20138"/>
                  </a:cubicBezTo>
                  <a:lnTo>
                    <a:pt x="1083773" y="454122"/>
                  </a:lnTo>
                  <a:cubicBezTo>
                    <a:pt x="1083773" y="465244"/>
                    <a:pt x="1074757" y="474261"/>
                    <a:pt x="1063635" y="474261"/>
                  </a:cubicBezTo>
                  <a:lnTo>
                    <a:pt x="20138" y="474261"/>
                  </a:lnTo>
                  <a:cubicBezTo>
                    <a:pt x="9016" y="474261"/>
                    <a:pt x="0" y="465244"/>
                    <a:pt x="0" y="454122"/>
                  </a:cubicBezTo>
                  <a:lnTo>
                    <a:pt x="0" y="20138"/>
                  </a:lnTo>
                  <a:cubicBezTo>
                    <a:pt x="0" y="9016"/>
                    <a:pt x="9016" y="0"/>
                    <a:pt x="20138"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2" name="TextBox 12"/>
            <p:cNvSpPr txBox="1"/>
            <p:nvPr/>
          </p:nvSpPr>
          <p:spPr>
            <a:xfrm>
              <a:off x="0" y="-38100"/>
              <a:ext cx="1083773" cy="512361"/>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8850986" y="5544062"/>
            <a:ext cx="6700253" cy="2139950"/>
          </a:xfrm>
          <a:prstGeom prst="rect">
            <a:avLst/>
          </a:prstGeom>
        </p:spPr>
        <p:txBody>
          <a:bodyPr lIns="0" tIns="0" rIns="0" bIns="0" rtlCol="0" anchor="t">
            <a:spAutoFit/>
          </a:bodyPr>
          <a:lstStyle/>
          <a:p>
            <a:pPr algn="just">
              <a:lnSpc>
                <a:spcPts val="3400"/>
              </a:lnSpc>
            </a:pPr>
            <a:r>
              <a:rPr lang="en-US" sz="2000">
                <a:solidFill>
                  <a:srgbClr val="FFFFFF"/>
                </a:solidFill>
                <a:latin typeface="Poppins"/>
                <a:ea typeface="Poppins"/>
                <a:cs typeface="Poppins"/>
                <a:sym typeface="Poppins"/>
              </a:rPr>
              <a:t>•  80 / 20 stratified train-val split</a:t>
            </a:r>
          </a:p>
          <a:p>
            <a:pPr algn="just">
              <a:lnSpc>
                <a:spcPts val="3400"/>
              </a:lnSpc>
            </a:pPr>
            <a:r>
              <a:rPr lang="en-US" sz="2000">
                <a:solidFill>
                  <a:srgbClr val="FFFFFF"/>
                </a:solidFill>
                <a:latin typeface="Poppins"/>
                <a:ea typeface="Poppins"/>
                <a:cs typeface="Poppins"/>
                <a:sym typeface="Poppins"/>
              </a:rPr>
              <a:t> • Standardize to 224 × 224, RGB, ImageNet μ/σ norm</a:t>
            </a:r>
          </a:p>
          <a:p>
            <a:pPr algn="just">
              <a:lnSpc>
                <a:spcPts val="3400"/>
              </a:lnSpc>
            </a:pPr>
            <a:r>
              <a:rPr lang="en-US" sz="2000">
                <a:solidFill>
                  <a:srgbClr val="FFFFFF"/>
                </a:solidFill>
                <a:latin typeface="Poppins"/>
                <a:ea typeface="Poppins"/>
                <a:cs typeface="Poppins"/>
                <a:sym typeface="Poppins"/>
              </a:rPr>
              <a:t> • Augmentations: crop, flip, ±10° rotate</a:t>
            </a:r>
          </a:p>
          <a:p>
            <a:pPr algn="just">
              <a:lnSpc>
                <a:spcPts val="3400"/>
              </a:lnSpc>
            </a:pPr>
            <a:r>
              <a:rPr lang="en-US" sz="2000">
                <a:solidFill>
                  <a:srgbClr val="FFFFFF"/>
                </a:solidFill>
                <a:latin typeface="Poppins"/>
                <a:ea typeface="Poppins"/>
                <a:cs typeface="Poppins"/>
                <a:sym typeface="Poppins"/>
              </a:rPr>
              <a:t> • Manual spot-check: no obvious giveaways; need model-level cues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998530" y="2284661"/>
            <a:ext cx="9538701" cy="953870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38194" y="2544997"/>
            <a:ext cx="9018030" cy="901803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411515" y="2871676"/>
            <a:ext cx="8364672" cy="836467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38888" r="-38888"/>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8</a:t>
            </a:r>
          </a:p>
        </p:txBody>
      </p:sp>
      <p:sp>
        <p:nvSpPr>
          <p:cNvPr id="15" name="TextBox 15"/>
          <p:cNvSpPr txBox="1"/>
          <p:nvPr/>
        </p:nvSpPr>
        <p:spPr>
          <a:xfrm>
            <a:off x="800355" y="1047750"/>
            <a:ext cx="13278380"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 Methodology Snapshot</a:t>
            </a:r>
          </a:p>
        </p:txBody>
      </p:sp>
      <p:sp>
        <p:nvSpPr>
          <p:cNvPr id="16" name="TextBox 16"/>
          <p:cNvSpPr txBox="1"/>
          <p:nvPr/>
        </p:nvSpPr>
        <p:spPr>
          <a:xfrm>
            <a:off x="8663140" y="3502099"/>
            <a:ext cx="7702140" cy="1839176"/>
          </a:xfrm>
          <a:prstGeom prst="rect">
            <a:avLst/>
          </a:prstGeom>
        </p:spPr>
        <p:txBody>
          <a:bodyPr lIns="0" tIns="0" rIns="0" bIns="0" rtlCol="0" anchor="t">
            <a:spAutoFit/>
          </a:bodyPr>
          <a:lstStyle/>
          <a:p>
            <a:pPr marL="466576" lvl="1" indent="-233288" algn="just">
              <a:lnSpc>
                <a:spcPts val="3673"/>
              </a:lnSpc>
              <a:buFont typeface="Arial"/>
              <a:buChar char="•"/>
            </a:pPr>
            <a:r>
              <a:rPr lang="en-US" sz="2161">
                <a:solidFill>
                  <a:srgbClr val="FFFFFF"/>
                </a:solidFill>
                <a:latin typeface="Poppins"/>
                <a:ea typeface="Poppins"/>
                <a:cs typeface="Poppins"/>
                <a:sym typeface="Poppins"/>
              </a:rPr>
              <a:t> Baseline scratch CNN</a:t>
            </a:r>
          </a:p>
          <a:p>
            <a:pPr marL="466576" lvl="1" indent="-233288" algn="just">
              <a:lnSpc>
                <a:spcPts val="3673"/>
              </a:lnSpc>
              <a:buFont typeface="Arial"/>
              <a:buChar char="•"/>
            </a:pPr>
            <a:r>
              <a:rPr lang="en-US" sz="2161">
                <a:solidFill>
                  <a:srgbClr val="FFFFFF"/>
                </a:solidFill>
                <a:latin typeface="Poppins"/>
                <a:ea typeface="Poppins"/>
                <a:cs typeface="Poppins"/>
                <a:sym typeface="Poppins"/>
              </a:rPr>
              <a:t>  Transfer-learn ResNet-18 &amp; EfficientNet-B0</a:t>
            </a:r>
          </a:p>
          <a:p>
            <a:pPr marL="466576" lvl="1" indent="-233288" algn="just">
              <a:lnSpc>
                <a:spcPts val="3673"/>
              </a:lnSpc>
              <a:buFont typeface="Arial"/>
              <a:buChar char="•"/>
            </a:pPr>
            <a:r>
              <a:rPr lang="en-US" sz="2161">
                <a:solidFill>
                  <a:srgbClr val="FFFFFF"/>
                </a:solidFill>
                <a:latin typeface="Poppins"/>
                <a:ea typeface="Poppins"/>
                <a:cs typeface="Poppins"/>
                <a:sym typeface="Poppins"/>
              </a:rPr>
              <a:t>  Iterative tuning via val set, early-stop patience 2</a:t>
            </a:r>
          </a:p>
          <a:p>
            <a:pPr marL="466576" lvl="1" indent="-233288" algn="just">
              <a:lnSpc>
                <a:spcPts val="3673"/>
              </a:lnSpc>
              <a:buFont typeface="Arial"/>
              <a:buChar char="•"/>
            </a:pPr>
            <a:r>
              <a:rPr lang="en-US" sz="2161">
                <a:solidFill>
                  <a:srgbClr val="FFFFFF"/>
                </a:solidFill>
                <a:latin typeface="Poppins"/>
                <a:ea typeface="Poppins"/>
                <a:cs typeface="Poppins"/>
                <a:sym typeface="Poppins"/>
              </a:rPr>
              <a:t>  Best model → Kaggle submission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001B0C">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6650621" y="8790649"/>
            <a:ext cx="608679" cy="602564"/>
            <a:chOff x="0" y="0"/>
            <a:chExt cx="85797" cy="84935"/>
          </a:xfrm>
        </p:grpSpPr>
        <p:sp>
          <p:nvSpPr>
            <p:cNvPr id="3" name="Freeform 3"/>
            <p:cNvSpPr/>
            <p:nvPr/>
          </p:nvSpPr>
          <p:spPr>
            <a:xfrm>
              <a:off x="0" y="0"/>
              <a:ext cx="85797" cy="84935"/>
            </a:xfrm>
            <a:custGeom>
              <a:avLst/>
              <a:gdLst/>
              <a:ahLst/>
              <a:cxnLst/>
              <a:rect l="l" t="t" r="r" b="b"/>
              <a:pathLst>
                <a:path w="85797" h="84935">
                  <a:moveTo>
                    <a:pt x="42467" y="0"/>
                  </a:moveTo>
                  <a:lnTo>
                    <a:pt x="43329" y="0"/>
                  </a:lnTo>
                  <a:cubicBezTo>
                    <a:pt x="54592" y="0"/>
                    <a:pt x="65394" y="4474"/>
                    <a:pt x="73358" y="12438"/>
                  </a:cubicBezTo>
                  <a:cubicBezTo>
                    <a:pt x="81322" y="20403"/>
                    <a:pt x="85797" y="31204"/>
                    <a:pt x="85797" y="42467"/>
                  </a:cubicBezTo>
                  <a:lnTo>
                    <a:pt x="85797" y="42467"/>
                  </a:lnTo>
                  <a:cubicBezTo>
                    <a:pt x="85797" y="65921"/>
                    <a:pt x="66783" y="84935"/>
                    <a:pt x="43329" y="84935"/>
                  </a:cubicBezTo>
                  <a:lnTo>
                    <a:pt x="42467" y="84935"/>
                  </a:lnTo>
                  <a:cubicBezTo>
                    <a:pt x="19013" y="84935"/>
                    <a:pt x="0" y="65921"/>
                    <a:pt x="0" y="42467"/>
                  </a:cubicBezTo>
                  <a:lnTo>
                    <a:pt x="0" y="42467"/>
                  </a:lnTo>
                  <a:cubicBezTo>
                    <a:pt x="0" y="19013"/>
                    <a:pt x="19013" y="0"/>
                    <a:pt x="42467"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4" name="TextBox 4"/>
            <p:cNvSpPr txBox="1"/>
            <p:nvPr/>
          </p:nvSpPr>
          <p:spPr>
            <a:xfrm>
              <a:off x="0" y="-57150"/>
              <a:ext cx="85797" cy="14208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998530" y="2284661"/>
            <a:ext cx="9538701" cy="953870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38194" y="2544997"/>
            <a:ext cx="9018030" cy="901803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9000"/>
                  </a:srgbClr>
                </a:gs>
                <a:gs pos="100000">
                  <a:srgbClr val="00B41D">
                    <a:alpha val="19000"/>
                  </a:srgbClr>
                </a:gs>
              </a:gsLst>
              <a:lin ang="0"/>
            </a:gradFill>
            <a:ln w="38100" cap="sq">
              <a:solidFill>
                <a:srgbClr val="FFFFFF">
                  <a:alpha val="18824"/>
                </a:srgbClr>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411515" y="2871676"/>
            <a:ext cx="8364672" cy="836467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a:stretch>
            </a:blipFill>
          </p:spPr>
          <p:txBody>
            <a:bodyPr/>
            <a:lstStyle/>
            <a:p>
              <a:endParaRPr lang="en-US"/>
            </a:p>
          </p:txBody>
        </p:sp>
      </p:grpSp>
      <p:sp>
        <p:nvSpPr>
          <p:cNvPr id="13" name="TextBox 13"/>
          <p:cNvSpPr txBox="1"/>
          <p:nvPr/>
        </p:nvSpPr>
        <p:spPr>
          <a:xfrm>
            <a:off x="15268580" y="8832850"/>
            <a:ext cx="1271165" cy="425450"/>
          </a:xfrm>
          <a:prstGeom prst="rect">
            <a:avLst/>
          </a:prstGeom>
        </p:spPr>
        <p:txBody>
          <a:bodyPr lIns="0" tIns="0" rIns="0" bIns="0" rtlCol="0" anchor="t">
            <a:spAutoFit/>
          </a:bodyPr>
          <a:lstStyle/>
          <a:p>
            <a:pPr algn="r">
              <a:lnSpc>
                <a:spcPts val="3400"/>
              </a:lnSpc>
            </a:pPr>
            <a:r>
              <a:rPr lang="en-US" sz="2000">
                <a:solidFill>
                  <a:srgbClr val="FFFFFF"/>
                </a:solidFill>
                <a:latin typeface="Poppins"/>
                <a:ea typeface="Poppins"/>
                <a:cs typeface="Poppins"/>
                <a:sym typeface="Poppins"/>
              </a:rPr>
              <a:t>Slide</a:t>
            </a:r>
          </a:p>
        </p:txBody>
      </p:sp>
      <p:sp>
        <p:nvSpPr>
          <p:cNvPr id="14" name="TextBox 14"/>
          <p:cNvSpPr txBox="1"/>
          <p:nvPr/>
        </p:nvSpPr>
        <p:spPr>
          <a:xfrm>
            <a:off x="16781949" y="8832850"/>
            <a:ext cx="346022" cy="425450"/>
          </a:xfrm>
          <a:prstGeom prst="rect">
            <a:avLst/>
          </a:prstGeom>
        </p:spPr>
        <p:txBody>
          <a:bodyPr lIns="0" tIns="0" rIns="0" bIns="0" rtlCol="0" anchor="t">
            <a:spAutoFit/>
          </a:bodyPr>
          <a:lstStyle/>
          <a:p>
            <a:pPr algn="ctr">
              <a:lnSpc>
                <a:spcPts val="3400"/>
              </a:lnSpc>
            </a:pPr>
            <a:r>
              <a:rPr lang="en-US" sz="2000">
                <a:solidFill>
                  <a:srgbClr val="FFFFFF"/>
                </a:solidFill>
                <a:latin typeface="Poppins"/>
                <a:ea typeface="Poppins"/>
                <a:cs typeface="Poppins"/>
                <a:sym typeface="Poppins"/>
              </a:rPr>
              <a:t>9</a:t>
            </a:r>
          </a:p>
        </p:txBody>
      </p:sp>
      <p:sp>
        <p:nvSpPr>
          <p:cNvPr id="15" name="TextBox 15"/>
          <p:cNvSpPr txBox="1"/>
          <p:nvPr/>
        </p:nvSpPr>
        <p:spPr>
          <a:xfrm>
            <a:off x="800355" y="1047750"/>
            <a:ext cx="13278380" cy="1123950"/>
          </a:xfrm>
          <a:prstGeom prst="rect">
            <a:avLst/>
          </a:prstGeom>
        </p:spPr>
        <p:txBody>
          <a:bodyPr lIns="0" tIns="0" rIns="0" bIns="0" rtlCol="0" anchor="t">
            <a:spAutoFit/>
          </a:bodyPr>
          <a:lstStyle/>
          <a:p>
            <a:pPr algn="l">
              <a:lnSpc>
                <a:spcPts val="8025"/>
              </a:lnSpc>
            </a:pPr>
            <a:r>
              <a:rPr lang="en-US" sz="7500" b="1">
                <a:solidFill>
                  <a:srgbClr val="FFFFFF"/>
                </a:solidFill>
                <a:latin typeface="Poppins Bold"/>
                <a:ea typeface="Poppins Bold"/>
                <a:cs typeface="Poppins Bold"/>
                <a:sym typeface="Poppins Bold"/>
              </a:rPr>
              <a:t>Tech Stack</a:t>
            </a:r>
          </a:p>
        </p:txBody>
      </p:sp>
      <p:sp>
        <p:nvSpPr>
          <p:cNvPr id="16" name="TextBox 16"/>
          <p:cNvSpPr txBox="1"/>
          <p:nvPr/>
        </p:nvSpPr>
        <p:spPr>
          <a:xfrm>
            <a:off x="8611316" y="3139332"/>
            <a:ext cx="7702140" cy="1839176"/>
          </a:xfrm>
          <a:prstGeom prst="rect">
            <a:avLst/>
          </a:prstGeom>
        </p:spPr>
        <p:txBody>
          <a:bodyPr lIns="0" tIns="0" rIns="0" bIns="0" rtlCol="0" anchor="t">
            <a:spAutoFit/>
          </a:bodyPr>
          <a:lstStyle/>
          <a:p>
            <a:pPr algn="just">
              <a:lnSpc>
                <a:spcPts val="3673"/>
              </a:lnSpc>
            </a:pPr>
            <a:r>
              <a:rPr lang="en-US" sz="2161">
                <a:solidFill>
                  <a:srgbClr val="FFFFFF"/>
                </a:solidFill>
                <a:latin typeface="Poppins"/>
                <a:ea typeface="Poppins"/>
                <a:cs typeface="Poppins"/>
                <a:sym typeface="Poppins"/>
              </a:rPr>
              <a:t>• PyTorch + Torchvision pretrained weights</a:t>
            </a:r>
          </a:p>
          <a:p>
            <a:pPr algn="just">
              <a:lnSpc>
                <a:spcPts val="3673"/>
              </a:lnSpc>
            </a:pPr>
            <a:r>
              <a:rPr lang="en-US" sz="2161">
                <a:solidFill>
                  <a:srgbClr val="FFFFFF"/>
                </a:solidFill>
                <a:latin typeface="Poppins"/>
                <a:ea typeface="Poppins"/>
                <a:cs typeface="Poppins"/>
                <a:sym typeface="Poppins"/>
              </a:rPr>
              <a:t> • Training in Google Colab (T4 &amp; limited A100)</a:t>
            </a:r>
          </a:p>
          <a:p>
            <a:pPr algn="just">
              <a:lnSpc>
                <a:spcPts val="3673"/>
              </a:lnSpc>
            </a:pPr>
            <a:r>
              <a:rPr lang="en-US" sz="2161">
                <a:solidFill>
                  <a:srgbClr val="FFFFFF"/>
                </a:solidFill>
                <a:latin typeface="Poppins"/>
                <a:ea typeface="Poppins"/>
                <a:cs typeface="Poppins"/>
                <a:sym typeface="Poppins"/>
              </a:rPr>
              <a:t> • AMP mixed-precision for speed</a:t>
            </a:r>
          </a:p>
          <a:p>
            <a:pPr algn="just">
              <a:lnSpc>
                <a:spcPts val="3673"/>
              </a:lnSpc>
            </a:pPr>
            <a:r>
              <a:rPr lang="en-US" sz="2161">
                <a:solidFill>
                  <a:srgbClr val="FFFFFF"/>
                </a:solidFill>
                <a:latin typeface="Poppins"/>
                <a:ea typeface="Poppins"/>
                <a:cs typeface="Poppins"/>
                <a:sym typeface="Poppins"/>
              </a:rPr>
              <a:t> • Torchmetrics &amp; scikit-learn for stats/plots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62</TotalTime>
  <Words>4903</Words>
  <Application>Microsoft Macintosh PowerPoint</Application>
  <PresentationFormat>Custom</PresentationFormat>
  <Paragraphs>251</Paragraphs>
  <Slides>26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Poppins</vt:lpstr>
      <vt:lpstr>Aptos</vt:lpstr>
      <vt:lpstr>Poppins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FinalProjectUpdate3 (1).pptx</dc:title>
  <cp:lastModifiedBy>Satyansh Sharma</cp:lastModifiedBy>
  <cp:revision>36</cp:revision>
  <dcterms:created xsi:type="dcterms:W3CDTF">2006-08-16T00:00:00Z</dcterms:created>
  <dcterms:modified xsi:type="dcterms:W3CDTF">2025-05-08T20:12:21Z</dcterms:modified>
  <dc:identifier>DAGmsI0KyiU</dc:identifier>
</cp:coreProperties>
</file>

<file path=docProps/thumbnail.jpeg>
</file>